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74" r:id="rId6"/>
  </p:sldMasterIdLst>
  <p:notesMasterIdLst>
    <p:notesMasterId r:id="rId41"/>
  </p:notesMasterIdLst>
  <p:handoutMasterIdLst>
    <p:handoutMasterId r:id="rId42"/>
  </p:handoutMasterIdLst>
  <p:sldIdLst>
    <p:sldId id="260" r:id="rId7"/>
    <p:sldId id="258" r:id="rId8"/>
    <p:sldId id="363" r:id="rId9"/>
    <p:sldId id="364" r:id="rId10"/>
    <p:sldId id="365" r:id="rId11"/>
    <p:sldId id="266" r:id="rId12"/>
    <p:sldId id="366" r:id="rId13"/>
    <p:sldId id="263" r:id="rId14"/>
    <p:sldId id="351" r:id="rId15"/>
    <p:sldId id="352" r:id="rId16"/>
    <p:sldId id="349" r:id="rId17"/>
    <p:sldId id="289" r:id="rId18"/>
    <p:sldId id="330" r:id="rId19"/>
    <p:sldId id="380" r:id="rId20"/>
    <p:sldId id="354" r:id="rId21"/>
    <p:sldId id="355" r:id="rId22"/>
    <p:sldId id="381" r:id="rId23"/>
    <p:sldId id="379" r:id="rId24"/>
    <p:sldId id="356" r:id="rId25"/>
    <p:sldId id="357" r:id="rId26"/>
    <p:sldId id="360" r:id="rId27"/>
    <p:sldId id="331" r:id="rId28"/>
    <p:sldId id="358" r:id="rId29"/>
    <p:sldId id="361" r:id="rId30"/>
    <p:sldId id="333" r:id="rId31"/>
    <p:sldId id="297" r:id="rId32"/>
    <p:sldId id="378" r:id="rId33"/>
    <p:sldId id="310" r:id="rId34"/>
    <p:sldId id="313" r:id="rId35"/>
    <p:sldId id="368" r:id="rId36"/>
    <p:sldId id="369" r:id="rId37"/>
    <p:sldId id="338" r:id="rId38"/>
    <p:sldId id="326" r:id="rId39"/>
    <p:sldId id="327" r:id="rId4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3"/>
    <a:srgbClr val="99CCFF"/>
    <a:srgbClr val="553278"/>
    <a:srgbClr val="646569"/>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27" autoAdjust="0"/>
  </p:normalViewPr>
  <p:slideViewPr>
    <p:cSldViewPr snapToGrid="0">
      <p:cViewPr varScale="1">
        <p:scale>
          <a:sx n="84" d="100"/>
          <a:sy n="84" d="100"/>
        </p:scale>
        <p:origin x="76" y="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4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4E98F3-5064-CE44-BCC0-70998B4A9475}" type="datetimeFigureOut">
              <a:rPr lang="en-US" smtClean="0"/>
              <a:t>2/5/2019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36969D2-6A59-5943-AD3C-208596B09743}" type="slidenum">
              <a:rPr lang="en-US" smtClean="0"/>
              <a:t>‹#›</a:t>
            </a:fld>
            <a:endParaRPr lang="en-US"/>
          </a:p>
        </p:txBody>
      </p:sp>
    </p:spTree>
    <p:extLst>
      <p:ext uri="{BB962C8B-B14F-4D97-AF65-F5344CB8AC3E}">
        <p14:creationId xmlns:p14="http://schemas.microsoft.com/office/powerpoint/2010/main" val="71106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C164A-7038-42D0-953C-2EB4816D4C81}" type="datetimeFigureOut">
              <a:rPr lang="en-US" smtClean="0"/>
              <a:t>2/5/2019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r>
              <a:rPr lang="en-US"/>
              <a:t>2/5/15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r>
              <a:rPr lang="en-US"/>
              <a:t>2/5/15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r>
              <a:rPr lang="en-US"/>
              <a:t>2/5/15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r>
              <a:rPr lang="en-US"/>
              <a:t>2/5/15</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533401" y="361951"/>
            <a:ext cx="3657600" cy="822317"/>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2/5/15</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12" descr="NYSOOH_DOH_rgb.jpg"/>
          <p:cNvPicPr>
            <a:picLocks noChangeAspect="1"/>
          </p:cNvPicPr>
          <p:nvPr userDrawn="1"/>
        </p:nvPicPr>
        <p:blipFill>
          <a:blip r:embed="rId13" cstate="print">
            <a:alphaModFix/>
            <a:extLst>
              <a:ext uri="{28A0092B-C50C-407E-A947-70E740481C1C}">
                <a14:useLocalDpi xmlns:a14="http://schemas.microsoft.com/office/drawing/2010/main" val="0"/>
              </a:ext>
            </a:extLst>
          </a:blip>
          <a:stretch>
            <a:fillRect/>
          </a:stretch>
        </p:blipFill>
        <p:spPr>
          <a:xfrm>
            <a:off x="7110589" y="4512028"/>
            <a:ext cx="1666409" cy="374649"/>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patricia.anders@health.ny.gov"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95926" y="1111561"/>
            <a:ext cx="7917494" cy="2246769"/>
          </a:xfrm>
          <a:prstGeom prst="rect">
            <a:avLst/>
          </a:prstGeom>
          <a:noFill/>
          <a:ln>
            <a:noFill/>
          </a:ln>
        </p:spPr>
        <p:txBody>
          <a:bodyPr wrap="square" rtlCol="0">
            <a:spAutoFit/>
          </a:bodyPr>
          <a:lstStyle/>
          <a:p>
            <a:endParaRPr lang="en-US" altLang="en-US" sz="2800" b="1" dirty="0">
              <a:solidFill>
                <a:srgbClr val="002D73"/>
              </a:solidFill>
              <a:ea typeface="ＭＳ Ｐゴシック" panose="020B0600070205080204" pitchFamily="34" charset="-128"/>
            </a:endParaRPr>
          </a:p>
          <a:p>
            <a:r>
              <a:rPr lang="en-US" altLang="en-US" sz="2800" b="1" dirty="0">
                <a:solidFill>
                  <a:srgbClr val="002D73"/>
                </a:solidFill>
                <a:ea typeface="ＭＳ Ｐゴシック" panose="020B0600070205080204" pitchFamily="34" charset="-128"/>
              </a:rPr>
              <a:t>Healthcare Emergency Preparedness Coalition Exercises</a:t>
            </a:r>
            <a:endParaRPr lang="en-US" sz="2800" b="1" dirty="0">
              <a:solidFill>
                <a:srgbClr val="002D73"/>
              </a:solidFill>
              <a:ea typeface="ＭＳ Ｐゴシック" panose="020B0600070205080204" pitchFamily="34" charset="-128"/>
              <a:cs typeface="Arial" panose="020B0604020202020204" pitchFamily="34" charset="0"/>
            </a:endParaRPr>
          </a:p>
          <a:p>
            <a:endParaRPr lang="en-US" sz="28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endParaRPr>
          </a:p>
          <a:p>
            <a:endParaRPr lang="en-US" sz="2800" b="1" dirty="0">
              <a:solidFill>
                <a:srgbClr val="002D73"/>
              </a:solidFill>
              <a:latin typeface="Arial" panose="020B0604020202020204" pitchFamily="34" charset="0"/>
              <a:cs typeface="Arial" panose="020B0604020202020204" pitchFamily="34" charset="0"/>
            </a:endParaRPr>
          </a:p>
        </p:txBody>
      </p:sp>
      <p:sp>
        <p:nvSpPr>
          <p:cNvPr id="7" name="TextBox 6"/>
          <p:cNvSpPr txBox="1"/>
          <p:nvPr/>
        </p:nvSpPr>
        <p:spPr>
          <a:xfrm>
            <a:off x="457200" y="2558005"/>
            <a:ext cx="6085002" cy="1446550"/>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Pat Anders and </a:t>
            </a:r>
          </a:p>
          <a:p>
            <a:r>
              <a:rPr lang="en-US" b="1" dirty="0">
                <a:solidFill>
                  <a:srgbClr val="002D73"/>
                </a:solidFill>
                <a:latin typeface="Arial" panose="020B0604020202020204" pitchFamily="34" charset="0"/>
                <a:cs typeface="Arial" panose="020B0604020202020204" pitchFamily="34" charset="0"/>
              </a:rPr>
              <a:t>Manager, Health Emergency Preparedness Exercises</a:t>
            </a:r>
          </a:p>
          <a:p>
            <a:r>
              <a:rPr lang="en-US" b="1" dirty="0">
                <a:solidFill>
                  <a:srgbClr val="002D73"/>
                </a:solidFill>
                <a:latin typeface="Arial" panose="020B0604020202020204" pitchFamily="34" charset="0"/>
                <a:cs typeface="Arial" panose="020B0604020202020204" pitchFamily="34" charset="0"/>
              </a:rPr>
              <a:t>Office of Health Emergency Preparedness</a:t>
            </a:r>
          </a:p>
          <a:p>
            <a:endParaRPr lang="en-US" sz="2800" b="1"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70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Exercise Overview</a:t>
            </a:r>
          </a:p>
        </p:txBody>
      </p:sp>
      <p:sp>
        <p:nvSpPr>
          <p:cNvPr id="3" name="Content Placeholder 2"/>
          <p:cNvSpPr>
            <a:spLocks noGrp="1"/>
          </p:cNvSpPr>
          <p:nvPr>
            <p:ph idx="1"/>
          </p:nvPr>
        </p:nvSpPr>
        <p:spPr>
          <a:xfrm>
            <a:off x="457200" y="772998"/>
            <a:ext cx="8229600" cy="3821227"/>
          </a:xfrm>
        </p:spPr>
        <p:txBody>
          <a:bodyPr>
            <a:noAutofit/>
          </a:bodyPr>
          <a:lstStyle/>
          <a:p>
            <a:pPr marL="457200" lvl="1" indent="0">
              <a:buNone/>
            </a:pPr>
            <a:endParaRPr lang="en-US" sz="2000" dirty="0">
              <a:solidFill>
                <a:srgbClr val="002D73"/>
              </a:solidFill>
            </a:endParaRPr>
          </a:p>
          <a:p>
            <a:r>
              <a:rPr lang="en-US" sz="2600" dirty="0">
                <a:solidFill>
                  <a:srgbClr val="002D73"/>
                </a:solidFill>
              </a:rPr>
              <a:t>Conduct an annual public health and medical preparedness exercise (</a:t>
            </a:r>
            <a:r>
              <a:rPr lang="en-US" sz="2600" b="1" i="1" dirty="0">
                <a:solidFill>
                  <a:srgbClr val="002D73"/>
                </a:solidFill>
              </a:rPr>
              <a:t>Medical Countermeasures Drills</a:t>
            </a:r>
            <a:r>
              <a:rPr lang="en-US" sz="2600" dirty="0">
                <a:solidFill>
                  <a:srgbClr val="002D73"/>
                </a:solidFill>
              </a:rPr>
              <a:t>) that:</a:t>
            </a:r>
          </a:p>
          <a:p>
            <a:pPr lvl="1"/>
            <a:r>
              <a:rPr lang="en-US" sz="2400" dirty="0">
                <a:solidFill>
                  <a:srgbClr val="002D73"/>
                </a:solidFill>
              </a:rPr>
              <a:t>Specifically addresses the needs of people with disabilities and other at-risk individuals or populations, and </a:t>
            </a:r>
          </a:p>
          <a:p>
            <a:pPr lvl="1"/>
            <a:r>
              <a:rPr lang="en-US" sz="2400" dirty="0">
                <a:solidFill>
                  <a:srgbClr val="002D73"/>
                </a:solidFill>
              </a:rPr>
              <a:t>Report in the following year’s funding application on the strengths and weaknesses identified and corrective actions taken to address weaknesses.</a:t>
            </a:r>
          </a:p>
        </p:txBody>
      </p:sp>
    </p:spTree>
    <p:extLst>
      <p:ext uri="{BB962C8B-B14F-4D97-AF65-F5344CB8AC3E}">
        <p14:creationId xmlns:p14="http://schemas.microsoft.com/office/powerpoint/2010/main" val="745018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Exercise Overview</a:t>
            </a:r>
          </a:p>
        </p:txBody>
      </p:sp>
      <p:sp>
        <p:nvSpPr>
          <p:cNvPr id="4" name="Content Placeholder 3">
            <a:extLst>
              <a:ext uri="{FF2B5EF4-FFF2-40B4-BE49-F238E27FC236}">
                <a16:creationId xmlns:a16="http://schemas.microsoft.com/office/drawing/2014/main" id="{5B27089E-3303-4AAE-BEBA-6432F1FD9707}"/>
              </a:ext>
            </a:extLst>
          </p:cNvPr>
          <p:cNvSpPr>
            <a:spLocks noGrp="1"/>
          </p:cNvSpPr>
          <p:nvPr>
            <p:ph idx="1"/>
          </p:nvPr>
        </p:nvSpPr>
        <p:spPr>
          <a:xfrm>
            <a:off x="457200" y="1200150"/>
            <a:ext cx="8229600" cy="3630930"/>
          </a:xfrm>
        </p:spPr>
        <p:txBody>
          <a:bodyPr>
            <a:normAutofit fontScale="92500" lnSpcReduction="10000"/>
          </a:bodyPr>
          <a:lstStyle/>
          <a:p>
            <a:r>
              <a:rPr lang="en-US" sz="2400" dirty="0">
                <a:solidFill>
                  <a:srgbClr val="002D73"/>
                </a:solidFill>
              </a:rPr>
              <a:t>Activities a the region or sub-regional level allow a “stress” on other systems, such as the NYSDOH Regional Office</a:t>
            </a:r>
          </a:p>
          <a:p>
            <a:pPr lvl="1">
              <a:buFontTx/>
              <a:buChar char="-"/>
            </a:pPr>
            <a:r>
              <a:rPr lang="en-US" sz="2400" dirty="0">
                <a:solidFill>
                  <a:srgbClr val="002D73"/>
                </a:solidFill>
              </a:rPr>
              <a:t>Identify gaps or communication needs</a:t>
            </a:r>
          </a:p>
          <a:p>
            <a:pPr marL="457200" lvl="1" indent="0">
              <a:buNone/>
            </a:pPr>
            <a:endParaRPr lang="en-US" sz="2400" dirty="0">
              <a:solidFill>
                <a:srgbClr val="002D73"/>
              </a:solidFill>
            </a:endParaRPr>
          </a:p>
          <a:p>
            <a:r>
              <a:rPr lang="en-US" sz="2400" dirty="0">
                <a:solidFill>
                  <a:srgbClr val="002D73"/>
                </a:solidFill>
              </a:rPr>
              <a:t>Allows for focused inclusion of other coalition partners (Health Emergency Preparedness Coalition) </a:t>
            </a:r>
          </a:p>
          <a:p>
            <a:pPr marL="0" indent="0">
              <a:buNone/>
            </a:pPr>
            <a:endParaRPr lang="en-US" sz="2400" dirty="0">
              <a:solidFill>
                <a:srgbClr val="002D73"/>
              </a:solidFill>
            </a:endParaRPr>
          </a:p>
          <a:p>
            <a:r>
              <a:rPr lang="en-US" sz="2400" dirty="0">
                <a:solidFill>
                  <a:srgbClr val="002D73"/>
                </a:solidFill>
              </a:rPr>
              <a:t>Facilitates the completion of other grant requirements </a:t>
            </a:r>
          </a:p>
          <a:p>
            <a:endParaRPr lang="en-US" sz="2400" dirty="0">
              <a:solidFill>
                <a:srgbClr val="002D73"/>
              </a:solidFill>
            </a:endParaRPr>
          </a:p>
          <a:p>
            <a:r>
              <a:rPr lang="en-US" sz="2400" dirty="0">
                <a:solidFill>
                  <a:srgbClr val="002D73"/>
                </a:solidFill>
              </a:rPr>
              <a:t>Can help partners meet CMS requirements</a:t>
            </a:r>
          </a:p>
          <a:p>
            <a:endParaRPr lang="en-US" dirty="0">
              <a:solidFill>
                <a:srgbClr val="002D73"/>
              </a:solidFill>
            </a:endParaRPr>
          </a:p>
          <a:p>
            <a:pPr marL="0" lvl="0" indent="0">
              <a:buNone/>
            </a:pPr>
            <a:endParaRPr lang="en-US" sz="7600" dirty="0">
              <a:solidFill>
                <a:srgbClr val="002D73"/>
              </a:solidFill>
            </a:endParaRPr>
          </a:p>
          <a:p>
            <a:endParaRPr lang="en-US" dirty="0"/>
          </a:p>
        </p:txBody>
      </p:sp>
    </p:spTree>
    <p:extLst>
      <p:ext uri="{BB962C8B-B14F-4D97-AF65-F5344CB8AC3E}">
        <p14:creationId xmlns:p14="http://schemas.microsoft.com/office/powerpoint/2010/main" val="1625900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747" y="0"/>
            <a:ext cx="8559053" cy="5046387"/>
          </a:xfrm>
        </p:spPr>
        <p:txBody>
          <a:bodyPr/>
          <a:lstStyle/>
          <a:p>
            <a:pPr algn="l"/>
            <a:r>
              <a:rPr lang="en-US" b="1" dirty="0">
                <a:solidFill>
                  <a:srgbClr val="002D73"/>
                </a:solidFill>
              </a:rPr>
              <a:t>Coalition Surge Test</a:t>
            </a:r>
          </a:p>
        </p:txBody>
      </p:sp>
      <p:sp>
        <p:nvSpPr>
          <p:cNvPr id="2" name="Rectangle 1">
            <a:extLst>
              <a:ext uri="{FF2B5EF4-FFF2-40B4-BE49-F238E27FC236}">
                <a16:creationId xmlns:a16="http://schemas.microsoft.com/office/drawing/2014/main" id="{C3019CBD-A049-44C4-AA4E-1846A4F0F915}"/>
              </a:ext>
            </a:extLst>
          </p:cNvPr>
          <p:cNvSpPr/>
          <p:nvPr/>
        </p:nvSpPr>
        <p:spPr>
          <a:xfrm>
            <a:off x="5901180" y="238518"/>
            <a:ext cx="3039658" cy="4305202"/>
          </a:xfrm>
          <a:prstGeom prst="rect">
            <a:avLst/>
          </a:prstGeom>
          <a:ln>
            <a:solidFill>
              <a:srgbClr val="002D73"/>
            </a:solidFill>
          </a:ln>
        </p:spPr>
        <p:txBody>
          <a:bodyPr wrap="square">
            <a:spAutoFit/>
          </a:bodyPr>
          <a:lstStyle/>
          <a:p>
            <a:endParaRPr lang="en-US" sz="800" dirty="0">
              <a:latin typeface="Times New Roman" panose="02020603050405020304" pitchFamily="18" charset="0"/>
            </a:endParaRPr>
          </a:p>
          <a:p>
            <a:r>
              <a:rPr lang="en-US" sz="800" b="1" dirty="0">
                <a:latin typeface="Times New Roman" panose="02020603050405020304" pitchFamily="18" charset="0"/>
              </a:rPr>
              <a:t> 	</a:t>
            </a:r>
            <a:endParaRPr lang="en-US" sz="800" b="1" baseline="30000" dirty="0">
              <a:latin typeface="Times New Roman" panose="02020603050405020304" pitchFamily="18" charset="0"/>
            </a:endParaRPr>
          </a:p>
          <a:p>
            <a:endParaRPr lang="en-US" sz="800" dirty="0">
              <a:latin typeface="Times New Roman" panose="02020603050405020304" pitchFamily="18" charset="0"/>
            </a:endParaRPr>
          </a:p>
          <a:p>
            <a:pPr algn="ctr"/>
            <a:r>
              <a:rPr lang="en-US" sz="2400" b="1" dirty="0">
                <a:latin typeface="Arial" panose="020B0604020202020204" pitchFamily="34" charset="0"/>
              </a:rPr>
              <a:t>Coalition Surge Test</a:t>
            </a:r>
          </a:p>
          <a:p>
            <a:endParaRPr lang="en-US" sz="2800" b="1" dirty="0">
              <a:latin typeface="Arial" panose="020B0604020202020204" pitchFamily="34" charset="0"/>
            </a:endParaRPr>
          </a:p>
          <a:p>
            <a:pPr marR="13620" algn="ctr"/>
            <a:r>
              <a:rPr lang="en-US" b="1" dirty="0">
                <a:latin typeface="Arial" panose="020B0604020202020204" pitchFamily="34" charset="0"/>
              </a:rPr>
              <a:t>An Exercise for Assessing and Improving Health Care Coalition Readiness</a:t>
            </a:r>
          </a:p>
          <a:p>
            <a:endParaRPr lang="en-US" sz="2000" b="1" dirty="0">
              <a:latin typeface="Arial" panose="020B0604020202020204" pitchFamily="34" charset="0"/>
            </a:endParaRPr>
          </a:p>
          <a:p>
            <a:pPr marR="8730" algn="ctr"/>
            <a:r>
              <a:rPr lang="en-US" sz="1600" b="1" dirty="0">
                <a:solidFill>
                  <a:srgbClr val="A40000"/>
                </a:solidFill>
                <a:latin typeface="Arial" panose="020B0604020202020204" pitchFamily="34" charset="0"/>
              </a:rPr>
              <a:t>H</a:t>
            </a:r>
            <a:r>
              <a:rPr lang="en-US" sz="1200" b="1" dirty="0">
                <a:solidFill>
                  <a:srgbClr val="A40000"/>
                </a:solidFill>
                <a:latin typeface="Arial" panose="020B0604020202020204" pitchFamily="34" charset="0"/>
              </a:rPr>
              <a:t>ANDBOOK FOR </a:t>
            </a:r>
            <a:r>
              <a:rPr lang="en-US" sz="1600" b="1" dirty="0">
                <a:solidFill>
                  <a:srgbClr val="A40000"/>
                </a:solidFill>
                <a:latin typeface="Arial" panose="020B0604020202020204" pitchFamily="34" charset="0"/>
              </a:rPr>
              <a:t>P</a:t>
            </a:r>
            <a:r>
              <a:rPr lang="en-US" sz="1200" b="1" dirty="0">
                <a:solidFill>
                  <a:srgbClr val="A40000"/>
                </a:solidFill>
                <a:latin typeface="Arial" panose="020B0604020202020204" pitchFamily="34" charset="0"/>
              </a:rPr>
              <a:t>EER </a:t>
            </a:r>
            <a:r>
              <a:rPr lang="en-US" sz="1600" b="1" dirty="0">
                <a:solidFill>
                  <a:srgbClr val="A40000"/>
                </a:solidFill>
                <a:latin typeface="Arial" panose="020B0604020202020204" pitchFamily="34" charset="0"/>
              </a:rPr>
              <a:t>A</a:t>
            </a:r>
            <a:r>
              <a:rPr lang="en-US" sz="1200" b="1" dirty="0">
                <a:solidFill>
                  <a:srgbClr val="A40000"/>
                </a:solidFill>
                <a:latin typeface="Arial" panose="020B0604020202020204" pitchFamily="34" charset="0"/>
              </a:rPr>
              <a:t>SSESSORS AND </a:t>
            </a:r>
            <a:r>
              <a:rPr lang="en-US" sz="1600" b="1" dirty="0">
                <a:solidFill>
                  <a:srgbClr val="A40000"/>
                </a:solidFill>
                <a:latin typeface="Arial" panose="020B0604020202020204" pitchFamily="34" charset="0"/>
              </a:rPr>
              <a:t>T</a:t>
            </a:r>
            <a:r>
              <a:rPr lang="en-US" sz="1200" b="1" dirty="0">
                <a:solidFill>
                  <a:srgbClr val="A40000"/>
                </a:solidFill>
                <a:latin typeface="Arial" panose="020B0604020202020204" pitchFamily="34" charset="0"/>
              </a:rPr>
              <a:t>RUSTED </a:t>
            </a:r>
            <a:r>
              <a:rPr lang="en-US" sz="1600" b="1" dirty="0">
                <a:solidFill>
                  <a:srgbClr val="A40000"/>
                </a:solidFill>
                <a:latin typeface="Arial" panose="020B0604020202020204" pitchFamily="34" charset="0"/>
              </a:rPr>
              <a:t>I</a:t>
            </a:r>
            <a:r>
              <a:rPr lang="en-US" sz="1200" b="1" dirty="0">
                <a:solidFill>
                  <a:srgbClr val="A40000"/>
                </a:solidFill>
                <a:latin typeface="Arial" panose="020B0604020202020204" pitchFamily="34" charset="0"/>
              </a:rPr>
              <a:t>NSIDER</a:t>
            </a:r>
          </a:p>
          <a:p>
            <a:endParaRPr lang="en-US" b="1" dirty="0">
              <a:latin typeface="Arial" panose="020B0604020202020204" pitchFamily="34" charset="0"/>
            </a:endParaRPr>
          </a:p>
          <a:p>
            <a:pPr marR="8730" algn="ctr"/>
            <a:r>
              <a:rPr lang="en-US" sz="800" b="1" dirty="0">
                <a:latin typeface="Arial" panose="020B0604020202020204" pitchFamily="34" charset="0"/>
              </a:rPr>
              <a:t>J</a:t>
            </a:r>
            <a:r>
              <a:rPr lang="en-US" sz="600" b="1" dirty="0">
                <a:latin typeface="Arial" panose="020B0604020202020204" pitchFamily="34" charset="0"/>
              </a:rPr>
              <a:t>ANUARY </a:t>
            </a:r>
            <a:r>
              <a:rPr lang="en-US" sz="800" b="1" dirty="0">
                <a:latin typeface="Arial" panose="020B0604020202020204" pitchFamily="34" charset="0"/>
              </a:rPr>
              <a:t>2017</a:t>
            </a:r>
          </a:p>
          <a:p>
            <a:endParaRPr lang="en-US" sz="800" b="1" dirty="0">
              <a:latin typeface="Arial" panose="020B0604020202020204" pitchFamily="34" charset="0"/>
            </a:endParaRPr>
          </a:p>
          <a:p>
            <a:pPr marR="8700" algn="ctr"/>
            <a:r>
              <a:rPr lang="en-US" sz="1000" dirty="0">
                <a:latin typeface="Calibri" panose="020F0502020204030204" pitchFamily="34" charset="0"/>
              </a:rPr>
              <a:t>Page </a:t>
            </a:r>
            <a:r>
              <a:rPr lang="en-US" sz="1000" b="1" dirty="0">
                <a:latin typeface="Calibri" panose="020F0502020204030204" pitchFamily="34" charset="0"/>
              </a:rPr>
              <a:t>1 </a:t>
            </a:r>
            <a:r>
              <a:rPr lang="en-US" sz="1000" dirty="0">
                <a:latin typeface="Calibri" panose="020F0502020204030204" pitchFamily="34" charset="0"/>
              </a:rPr>
              <a:t>of </a:t>
            </a:r>
            <a:r>
              <a:rPr lang="en-US" sz="1000" b="1" dirty="0">
                <a:latin typeface="Calibri" panose="020F0502020204030204" pitchFamily="34" charset="0"/>
              </a:rPr>
              <a:t>16</a:t>
            </a:r>
          </a:p>
        </p:txBody>
      </p:sp>
    </p:spTree>
    <p:extLst>
      <p:ext uri="{BB962C8B-B14F-4D97-AF65-F5344CB8AC3E}">
        <p14:creationId xmlns:p14="http://schemas.microsoft.com/office/powerpoint/2010/main" val="2347462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35C8-A5B4-4523-8781-CCC191BB2856}"/>
              </a:ext>
            </a:extLst>
          </p:cNvPr>
          <p:cNvSpPr>
            <a:spLocks noGrp="1"/>
          </p:cNvSpPr>
          <p:nvPr>
            <p:ph type="title"/>
          </p:nvPr>
        </p:nvSpPr>
        <p:spPr>
          <a:xfrm>
            <a:off x="457200" y="206374"/>
            <a:ext cx="8229600" cy="997585"/>
          </a:xfrm>
        </p:spPr>
        <p:txBody>
          <a:bodyPr>
            <a:normAutofit fontScale="90000"/>
          </a:bodyPr>
          <a:lstStyle/>
          <a:p>
            <a:pPr algn="l"/>
            <a:r>
              <a:rPr lang="en-US" sz="3600" b="1" dirty="0">
                <a:solidFill>
                  <a:srgbClr val="002D73"/>
                </a:solidFill>
              </a:rPr>
              <a:t>Coalition Surge Test - Final Objectives</a:t>
            </a:r>
          </a:p>
        </p:txBody>
      </p:sp>
      <p:sp>
        <p:nvSpPr>
          <p:cNvPr id="3" name="Content Placeholder 2">
            <a:extLst>
              <a:ext uri="{FF2B5EF4-FFF2-40B4-BE49-F238E27FC236}">
                <a16:creationId xmlns:a16="http://schemas.microsoft.com/office/drawing/2014/main" id="{DCE8744F-DA1B-4D8B-BCFE-966D0A4567E9}"/>
              </a:ext>
            </a:extLst>
          </p:cNvPr>
          <p:cNvSpPr>
            <a:spLocks noGrp="1"/>
          </p:cNvSpPr>
          <p:nvPr>
            <p:ph idx="1"/>
          </p:nvPr>
        </p:nvSpPr>
        <p:spPr>
          <a:xfrm>
            <a:off x="243840" y="1135380"/>
            <a:ext cx="8442960" cy="3947160"/>
          </a:xfrm>
        </p:spPr>
        <p:txBody>
          <a:bodyPr>
            <a:normAutofit lnSpcReduction="10000"/>
          </a:bodyPr>
          <a:lstStyle/>
          <a:p>
            <a:r>
              <a:rPr lang="en-US" sz="2600" b="1" dirty="0">
                <a:solidFill>
                  <a:srgbClr val="002D73"/>
                </a:solidFill>
              </a:rPr>
              <a:t>Evacuating Hospitals</a:t>
            </a:r>
          </a:p>
          <a:p>
            <a:pPr lvl="1"/>
            <a:r>
              <a:rPr lang="en-US" sz="2400" dirty="0">
                <a:solidFill>
                  <a:srgbClr val="002D73"/>
                </a:solidFill>
              </a:rPr>
              <a:t>Activate Hospital Command Center</a:t>
            </a:r>
          </a:p>
          <a:p>
            <a:pPr lvl="1"/>
            <a:r>
              <a:rPr lang="en-US" sz="2400" dirty="0">
                <a:solidFill>
                  <a:srgbClr val="002D73"/>
                </a:solidFill>
              </a:rPr>
              <a:t>Assess patients needing to be evacuated</a:t>
            </a:r>
          </a:p>
          <a:p>
            <a:pPr lvl="2"/>
            <a:r>
              <a:rPr lang="en-US" sz="2200" dirty="0">
                <a:solidFill>
                  <a:srgbClr val="002D73"/>
                </a:solidFill>
              </a:rPr>
              <a:t>Long-term Care; </a:t>
            </a:r>
          </a:p>
          <a:p>
            <a:pPr lvl="2"/>
            <a:r>
              <a:rPr lang="en-US" sz="2200" dirty="0">
                <a:solidFill>
                  <a:srgbClr val="002D73"/>
                </a:solidFill>
              </a:rPr>
              <a:t>Pediatrics; </a:t>
            </a:r>
          </a:p>
          <a:p>
            <a:pPr lvl="2"/>
            <a:r>
              <a:rPr lang="en-US" sz="2200" dirty="0">
                <a:solidFill>
                  <a:srgbClr val="002D73"/>
                </a:solidFill>
              </a:rPr>
              <a:t>Behavioral; </a:t>
            </a:r>
          </a:p>
          <a:p>
            <a:pPr lvl="2"/>
            <a:r>
              <a:rPr lang="en-US" sz="2200" dirty="0">
                <a:solidFill>
                  <a:srgbClr val="002D73"/>
                </a:solidFill>
              </a:rPr>
              <a:t>Medical-Surgical; </a:t>
            </a:r>
          </a:p>
          <a:p>
            <a:pPr lvl="2"/>
            <a:r>
              <a:rPr lang="en-US" sz="2200" dirty="0">
                <a:solidFill>
                  <a:srgbClr val="002D73"/>
                </a:solidFill>
              </a:rPr>
              <a:t>Labor and Delivery; </a:t>
            </a:r>
          </a:p>
          <a:p>
            <a:pPr lvl="2"/>
            <a:r>
              <a:rPr lang="en-US" sz="2200" dirty="0">
                <a:solidFill>
                  <a:srgbClr val="002D73"/>
                </a:solidFill>
              </a:rPr>
              <a:t>Intensive Care Unit; </a:t>
            </a:r>
          </a:p>
          <a:p>
            <a:pPr lvl="2"/>
            <a:r>
              <a:rPr lang="en-US" sz="2200" dirty="0">
                <a:solidFill>
                  <a:srgbClr val="002D73"/>
                </a:solidFill>
              </a:rPr>
              <a:t>Neonatal Intensive Care Unit</a:t>
            </a:r>
          </a:p>
        </p:txBody>
      </p:sp>
      <p:sp>
        <p:nvSpPr>
          <p:cNvPr id="4" name="Right Brace 3">
            <a:extLst>
              <a:ext uri="{FF2B5EF4-FFF2-40B4-BE49-F238E27FC236}">
                <a16:creationId xmlns:a16="http://schemas.microsoft.com/office/drawing/2014/main" id="{DE70E39B-6202-4581-94BB-54D399126590}"/>
              </a:ext>
            </a:extLst>
          </p:cNvPr>
          <p:cNvSpPr/>
          <p:nvPr/>
        </p:nvSpPr>
        <p:spPr>
          <a:xfrm>
            <a:off x="5344998" y="2571750"/>
            <a:ext cx="895546" cy="2254774"/>
          </a:xfrm>
          <a:prstGeom prst="rightBrace">
            <a:avLst>
              <a:gd name="adj1" fmla="val 8333"/>
              <a:gd name="adj2" fmla="val 47909"/>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46CDAFAB-27CA-42E0-998B-B943A7A2A20E}"/>
              </a:ext>
            </a:extLst>
          </p:cNvPr>
          <p:cNvSpPr txBox="1"/>
          <p:nvPr/>
        </p:nvSpPr>
        <p:spPr>
          <a:xfrm>
            <a:off x="6400800" y="3499082"/>
            <a:ext cx="2499360" cy="400110"/>
          </a:xfrm>
          <a:prstGeom prst="rect">
            <a:avLst/>
          </a:prstGeom>
          <a:noFill/>
        </p:spPr>
        <p:txBody>
          <a:bodyPr wrap="square" rtlCol="0">
            <a:spAutoFit/>
          </a:bodyPr>
          <a:lstStyle/>
          <a:p>
            <a:r>
              <a:rPr lang="en-US" sz="2000" b="1" dirty="0">
                <a:solidFill>
                  <a:srgbClr val="002D73"/>
                </a:solidFill>
              </a:rPr>
              <a:t>Priority patient types</a:t>
            </a:r>
          </a:p>
        </p:txBody>
      </p:sp>
    </p:spTree>
    <p:extLst>
      <p:ext uri="{BB962C8B-B14F-4D97-AF65-F5344CB8AC3E}">
        <p14:creationId xmlns:p14="http://schemas.microsoft.com/office/powerpoint/2010/main" val="53292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35C8-A5B4-4523-8781-CCC191BB2856}"/>
              </a:ext>
            </a:extLst>
          </p:cNvPr>
          <p:cNvSpPr>
            <a:spLocks noGrp="1"/>
          </p:cNvSpPr>
          <p:nvPr>
            <p:ph type="title"/>
          </p:nvPr>
        </p:nvSpPr>
        <p:spPr>
          <a:xfrm>
            <a:off x="457200" y="206374"/>
            <a:ext cx="8229600" cy="997585"/>
          </a:xfrm>
        </p:spPr>
        <p:txBody>
          <a:bodyPr>
            <a:normAutofit fontScale="90000"/>
          </a:bodyPr>
          <a:lstStyle/>
          <a:p>
            <a:pPr algn="l"/>
            <a:r>
              <a:rPr lang="en-US" sz="3600" b="1" dirty="0">
                <a:solidFill>
                  <a:srgbClr val="002D73"/>
                </a:solidFill>
              </a:rPr>
              <a:t>Coalition Surge Test - Final Objectives</a:t>
            </a:r>
          </a:p>
        </p:txBody>
      </p:sp>
      <p:sp>
        <p:nvSpPr>
          <p:cNvPr id="3" name="Content Placeholder 2">
            <a:extLst>
              <a:ext uri="{FF2B5EF4-FFF2-40B4-BE49-F238E27FC236}">
                <a16:creationId xmlns:a16="http://schemas.microsoft.com/office/drawing/2014/main" id="{DCE8744F-DA1B-4D8B-BCFE-966D0A4567E9}"/>
              </a:ext>
            </a:extLst>
          </p:cNvPr>
          <p:cNvSpPr>
            <a:spLocks noGrp="1"/>
          </p:cNvSpPr>
          <p:nvPr>
            <p:ph idx="1"/>
          </p:nvPr>
        </p:nvSpPr>
        <p:spPr>
          <a:xfrm>
            <a:off x="243840" y="1135380"/>
            <a:ext cx="8442960" cy="3947160"/>
          </a:xfrm>
        </p:spPr>
        <p:txBody>
          <a:bodyPr>
            <a:normAutofit fontScale="92500" lnSpcReduction="10000"/>
          </a:bodyPr>
          <a:lstStyle/>
          <a:p>
            <a:r>
              <a:rPr lang="en-US" sz="2800" b="1" dirty="0">
                <a:solidFill>
                  <a:srgbClr val="002D73"/>
                </a:solidFill>
              </a:rPr>
              <a:t>Evacuating Hospitals</a:t>
            </a:r>
          </a:p>
          <a:p>
            <a:pPr lvl="1"/>
            <a:r>
              <a:rPr lang="en-US" sz="2600" dirty="0">
                <a:solidFill>
                  <a:srgbClr val="002D73"/>
                </a:solidFill>
              </a:rPr>
              <a:t>Assess which patients can be decompressed</a:t>
            </a:r>
          </a:p>
          <a:p>
            <a:pPr lvl="2"/>
            <a:r>
              <a:rPr lang="en-US" sz="2200" dirty="0">
                <a:solidFill>
                  <a:srgbClr val="002D73"/>
                </a:solidFill>
              </a:rPr>
              <a:t>Discharged home</a:t>
            </a:r>
          </a:p>
          <a:p>
            <a:pPr lvl="2"/>
            <a:r>
              <a:rPr lang="en-US" sz="2200" dirty="0">
                <a:solidFill>
                  <a:srgbClr val="002D73"/>
                </a:solidFill>
              </a:rPr>
              <a:t>Discharged home with home care</a:t>
            </a:r>
          </a:p>
          <a:p>
            <a:pPr lvl="2"/>
            <a:r>
              <a:rPr lang="en-US" sz="2200" dirty="0">
                <a:solidFill>
                  <a:srgbClr val="002D73"/>
                </a:solidFill>
              </a:rPr>
              <a:t>Discharged/admitted to a nursing home</a:t>
            </a:r>
          </a:p>
          <a:p>
            <a:pPr lvl="2"/>
            <a:r>
              <a:rPr lang="en-US" sz="2200" dirty="0">
                <a:solidFill>
                  <a:srgbClr val="002D73"/>
                </a:solidFill>
              </a:rPr>
              <a:t>Transferred to a receiving facility</a:t>
            </a:r>
          </a:p>
          <a:p>
            <a:pPr lvl="1"/>
            <a:r>
              <a:rPr lang="en-US" sz="2600" dirty="0">
                <a:solidFill>
                  <a:srgbClr val="002D73"/>
                </a:solidFill>
              </a:rPr>
              <a:t>Contact hospitals regionally to determine appropriate staffed, acute care bed match</a:t>
            </a:r>
          </a:p>
          <a:p>
            <a:pPr lvl="1"/>
            <a:r>
              <a:rPr lang="en-US" sz="2600" dirty="0">
                <a:solidFill>
                  <a:srgbClr val="002D73"/>
                </a:solidFill>
              </a:rPr>
              <a:t>Contact transportation providers to determine available assets</a:t>
            </a:r>
          </a:p>
        </p:txBody>
      </p:sp>
    </p:spTree>
    <p:extLst>
      <p:ext uri="{BB962C8B-B14F-4D97-AF65-F5344CB8AC3E}">
        <p14:creationId xmlns:p14="http://schemas.microsoft.com/office/powerpoint/2010/main" val="366238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35C8-A5B4-4523-8781-CCC191BB2856}"/>
              </a:ext>
            </a:extLst>
          </p:cNvPr>
          <p:cNvSpPr>
            <a:spLocks noGrp="1"/>
          </p:cNvSpPr>
          <p:nvPr>
            <p:ph type="title"/>
          </p:nvPr>
        </p:nvSpPr>
        <p:spPr>
          <a:xfrm>
            <a:off x="457200" y="206374"/>
            <a:ext cx="8229600" cy="997585"/>
          </a:xfrm>
        </p:spPr>
        <p:txBody>
          <a:bodyPr>
            <a:normAutofit fontScale="90000"/>
          </a:bodyPr>
          <a:lstStyle/>
          <a:p>
            <a:pPr algn="l"/>
            <a:r>
              <a:rPr lang="en-US" sz="3600" b="1" dirty="0">
                <a:solidFill>
                  <a:srgbClr val="002D73"/>
                </a:solidFill>
              </a:rPr>
              <a:t>Coalition Surge Test - Final Objectives</a:t>
            </a:r>
          </a:p>
        </p:txBody>
      </p:sp>
      <p:sp>
        <p:nvSpPr>
          <p:cNvPr id="3" name="Content Placeholder 2">
            <a:extLst>
              <a:ext uri="{FF2B5EF4-FFF2-40B4-BE49-F238E27FC236}">
                <a16:creationId xmlns:a16="http://schemas.microsoft.com/office/drawing/2014/main" id="{DCE8744F-DA1B-4D8B-BCFE-966D0A4567E9}"/>
              </a:ext>
            </a:extLst>
          </p:cNvPr>
          <p:cNvSpPr>
            <a:spLocks noGrp="1"/>
          </p:cNvSpPr>
          <p:nvPr>
            <p:ph idx="1"/>
          </p:nvPr>
        </p:nvSpPr>
        <p:spPr>
          <a:xfrm>
            <a:off x="243840" y="1135380"/>
            <a:ext cx="8442960" cy="3947160"/>
          </a:xfrm>
        </p:spPr>
        <p:txBody>
          <a:bodyPr>
            <a:normAutofit/>
          </a:bodyPr>
          <a:lstStyle/>
          <a:p>
            <a:r>
              <a:rPr lang="en-US" sz="2600" b="1" dirty="0">
                <a:solidFill>
                  <a:srgbClr val="002D73"/>
                </a:solidFill>
              </a:rPr>
              <a:t>Evacuating Hospitals</a:t>
            </a:r>
            <a:endParaRPr lang="en-US" sz="3100" b="1" dirty="0">
              <a:solidFill>
                <a:srgbClr val="002D73"/>
              </a:solidFill>
            </a:endParaRPr>
          </a:p>
          <a:p>
            <a:pPr lvl="1"/>
            <a:r>
              <a:rPr lang="en-US" sz="2000" dirty="0">
                <a:solidFill>
                  <a:srgbClr val="002D73"/>
                </a:solidFill>
              </a:rPr>
              <a:t>Participate in the Coalition Surge Test (CST) facilitated discussion at the end of the exercise to discuss transportation planning, ensuring the capacity of facilities, patient tracking, public information, needs of at-risk patients, and continuity of operations.</a:t>
            </a:r>
          </a:p>
          <a:p>
            <a:pPr lvl="1"/>
            <a:endParaRPr lang="en-US" sz="2200" b="1" dirty="0">
              <a:solidFill>
                <a:srgbClr val="002D73"/>
              </a:solidFill>
            </a:endParaRPr>
          </a:p>
        </p:txBody>
      </p:sp>
      <p:pic>
        <p:nvPicPr>
          <p:cNvPr id="5" name="Picture 4">
            <a:extLst>
              <a:ext uri="{FF2B5EF4-FFF2-40B4-BE49-F238E27FC236}">
                <a16:creationId xmlns:a16="http://schemas.microsoft.com/office/drawing/2014/main" id="{6EA86C08-EC1D-4ACC-87BA-A3DC3B8E4A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01877">
            <a:off x="1989056" y="3061825"/>
            <a:ext cx="2658359" cy="2159101"/>
          </a:xfrm>
          <a:prstGeom prst="rect">
            <a:avLst/>
          </a:prstGeom>
        </p:spPr>
      </p:pic>
      <p:pic>
        <p:nvPicPr>
          <p:cNvPr id="7" name="Picture 6">
            <a:extLst>
              <a:ext uri="{FF2B5EF4-FFF2-40B4-BE49-F238E27FC236}">
                <a16:creationId xmlns:a16="http://schemas.microsoft.com/office/drawing/2014/main" id="{288C2416-49D8-427C-88B8-F26716752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4065">
            <a:off x="4575981" y="2963654"/>
            <a:ext cx="2669564" cy="2088933"/>
          </a:xfrm>
          <a:prstGeom prst="rect">
            <a:avLst/>
          </a:prstGeom>
        </p:spPr>
      </p:pic>
    </p:spTree>
    <p:extLst>
      <p:ext uri="{BB962C8B-B14F-4D97-AF65-F5344CB8AC3E}">
        <p14:creationId xmlns:p14="http://schemas.microsoft.com/office/powerpoint/2010/main" val="174872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35C8-A5B4-4523-8781-CCC191BB2856}"/>
              </a:ext>
            </a:extLst>
          </p:cNvPr>
          <p:cNvSpPr>
            <a:spLocks noGrp="1"/>
          </p:cNvSpPr>
          <p:nvPr>
            <p:ph type="title"/>
          </p:nvPr>
        </p:nvSpPr>
        <p:spPr>
          <a:xfrm>
            <a:off x="457200" y="206374"/>
            <a:ext cx="8229600" cy="997585"/>
          </a:xfrm>
        </p:spPr>
        <p:txBody>
          <a:bodyPr>
            <a:normAutofit fontScale="90000"/>
          </a:bodyPr>
          <a:lstStyle/>
          <a:p>
            <a:pPr algn="l"/>
            <a:r>
              <a:rPr lang="en-US" sz="3600" b="1" dirty="0">
                <a:solidFill>
                  <a:srgbClr val="002D73"/>
                </a:solidFill>
              </a:rPr>
              <a:t>Coalition Surge Test - Final Objectives</a:t>
            </a:r>
          </a:p>
        </p:txBody>
      </p:sp>
      <p:sp>
        <p:nvSpPr>
          <p:cNvPr id="3" name="Content Placeholder 2">
            <a:extLst>
              <a:ext uri="{FF2B5EF4-FFF2-40B4-BE49-F238E27FC236}">
                <a16:creationId xmlns:a16="http://schemas.microsoft.com/office/drawing/2014/main" id="{DCE8744F-DA1B-4D8B-BCFE-966D0A4567E9}"/>
              </a:ext>
            </a:extLst>
          </p:cNvPr>
          <p:cNvSpPr>
            <a:spLocks noGrp="1"/>
          </p:cNvSpPr>
          <p:nvPr>
            <p:ph idx="1"/>
          </p:nvPr>
        </p:nvSpPr>
        <p:spPr>
          <a:xfrm>
            <a:off x="243840" y="1135380"/>
            <a:ext cx="8442960" cy="3947160"/>
          </a:xfrm>
        </p:spPr>
        <p:txBody>
          <a:bodyPr>
            <a:normAutofit/>
          </a:bodyPr>
          <a:lstStyle/>
          <a:p>
            <a:r>
              <a:rPr lang="en-US" sz="2800" b="1" dirty="0">
                <a:solidFill>
                  <a:srgbClr val="002D73"/>
                </a:solidFill>
              </a:rPr>
              <a:t>Receiving Hospitals</a:t>
            </a:r>
            <a:endParaRPr lang="en-US" sz="3100" b="1" dirty="0">
              <a:solidFill>
                <a:srgbClr val="002D73"/>
              </a:solidFill>
            </a:endParaRPr>
          </a:p>
          <a:p>
            <a:pPr lvl="1"/>
            <a:r>
              <a:rPr lang="en-US" sz="2400" dirty="0">
                <a:solidFill>
                  <a:srgbClr val="002D73"/>
                </a:solidFill>
              </a:rPr>
              <a:t>Assess current patient census</a:t>
            </a:r>
          </a:p>
          <a:p>
            <a:pPr lvl="1"/>
            <a:r>
              <a:rPr lang="en-US" sz="2400" dirty="0">
                <a:solidFill>
                  <a:srgbClr val="002D73"/>
                </a:solidFill>
              </a:rPr>
              <a:t>Determine number of available beds for evacuating patients from other facilities</a:t>
            </a:r>
          </a:p>
          <a:p>
            <a:pPr lvl="1"/>
            <a:r>
              <a:rPr lang="en-US" sz="2400" dirty="0">
                <a:solidFill>
                  <a:srgbClr val="002D73"/>
                </a:solidFill>
              </a:rPr>
              <a:t>Assess which patients can be decompressed to free up additional beds</a:t>
            </a:r>
          </a:p>
          <a:p>
            <a:pPr lvl="2"/>
            <a:r>
              <a:rPr lang="en-US" sz="2000" dirty="0">
                <a:solidFill>
                  <a:srgbClr val="002D73"/>
                </a:solidFill>
              </a:rPr>
              <a:t>Discharged home</a:t>
            </a:r>
          </a:p>
          <a:p>
            <a:pPr lvl="2"/>
            <a:r>
              <a:rPr lang="en-US" sz="2000" dirty="0">
                <a:solidFill>
                  <a:srgbClr val="002D73"/>
                </a:solidFill>
              </a:rPr>
              <a:t>Discharged home with home care</a:t>
            </a:r>
          </a:p>
          <a:p>
            <a:pPr lvl="2"/>
            <a:r>
              <a:rPr lang="en-US" sz="2000" dirty="0">
                <a:solidFill>
                  <a:srgbClr val="002D73"/>
                </a:solidFill>
              </a:rPr>
              <a:t>Discharged/admitted to a nursing home</a:t>
            </a:r>
          </a:p>
          <a:p>
            <a:pPr marL="457200" lvl="1" indent="0">
              <a:buNone/>
            </a:pPr>
            <a:endParaRPr lang="en-US" sz="2200" b="1" dirty="0">
              <a:solidFill>
                <a:srgbClr val="002D73"/>
              </a:solidFill>
            </a:endParaRPr>
          </a:p>
        </p:txBody>
      </p:sp>
    </p:spTree>
    <p:extLst>
      <p:ext uri="{BB962C8B-B14F-4D97-AF65-F5344CB8AC3E}">
        <p14:creationId xmlns:p14="http://schemas.microsoft.com/office/powerpoint/2010/main" val="1055914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35C8-A5B4-4523-8781-CCC191BB2856}"/>
              </a:ext>
            </a:extLst>
          </p:cNvPr>
          <p:cNvSpPr>
            <a:spLocks noGrp="1"/>
          </p:cNvSpPr>
          <p:nvPr>
            <p:ph type="title"/>
          </p:nvPr>
        </p:nvSpPr>
        <p:spPr>
          <a:xfrm>
            <a:off x="457200" y="206374"/>
            <a:ext cx="8229600" cy="997585"/>
          </a:xfrm>
        </p:spPr>
        <p:txBody>
          <a:bodyPr>
            <a:normAutofit fontScale="90000"/>
          </a:bodyPr>
          <a:lstStyle/>
          <a:p>
            <a:pPr algn="l"/>
            <a:r>
              <a:rPr lang="en-US" sz="3600" b="1" dirty="0">
                <a:solidFill>
                  <a:srgbClr val="002D73"/>
                </a:solidFill>
              </a:rPr>
              <a:t>Coalition Surge Test - Final Objectives</a:t>
            </a:r>
          </a:p>
        </p:txBody>
      </p:sp>
      <p:sp>
        <p:nvSpPr>
          <p:cNvPr id="3" name="Content Placeholder 2">
            <a:extLst>
              <a:ext uri="{FF2B5EF4-FFF2-40B4-BE49-F238E27FC236}">
                <a16:creationId xmlns:a16="http://schemas.microsoft.com/office/drawing/2014/main" id="{DCE8744F-DA1B-4D8B-BCFE-966D0A4567E9}"/>
              </a:ext>
            </a:extLst>
          </p:cNvPr>
          <p:cNvSpPr>
            <a:spLocks noGrp="1"/>
          </p:cNvSpPr>
          <p:nvPr>
            <p:ph idx="1"/>
          </p:nvPr>
        </p:nvSpPr>
        <p:spPr>
          <a:xfrm>
            <a:off x="243840" y="1135380"/>
            <a:ext cx="8442960" cy="3947160"/>
          </a:xfrm>
        </p:spPr>
        <p:txBody>
          <a:bodyPr>
            <a:normAutofit/>
          </a:bodyPr>
          <a:lstStyle/>
          <a:p>
            <a:r>
              <a:rPr lang="en-US" sz="2800" b="1" dirty="0">
                <a:solidFill>
                  <a:srgbClr val="002D73"/>
                </a:solidFill>
              </a:rPr>
              <a:t>Receiving Hospitals</a:t>
            </a:r>
            <a:endParaRPr lang="en-US" sz="3100" b="1" dirty="0">
              <a:solidFill>
                <a:srgbClr val="002D73"/>
              </a:solidFill>
            </a:endParaRPr>
          </a:p>
          <a:p>
            <a:pPr lvl="1"/>
            <a:r>
              <a:rPr lang="en-US" sz="2400" dirty="0">
                <a:solidFill>
                  <a:srgbClr val="002D73"/>
                </a:solidFill>
              </a:rPr>
              <a:t>Respond to calls from evacuating facilities to determine if an appropriate staffed, acute care bed is available</a:t>
            </a:r>
          </a:p>
          <a:p>
            <a:pPr lvl="1"/>
            <a:r>
              <a:rPr lang="en-US" sz="2400" dirty="0">
                <a:solidFill>
                  <a:srgbClr val="002D73"/>
                </a:solidFill>
              </a:rPr>
              <a:t>Confirm patient “placement” via call with evacuating facilities</a:t>
            </a:r>
          </a:p>
          <a:p>
            <a:pPr marL="457200" lvl="1" indent="0">
              <a:buNone/>
            </a:pPr>
            <a:endParaRPr lang="en-US" sz="2400" dirty="0">
              <a:solidFill>
                <a:srgbClr val="002D73"/>
              </a:solidFill>
            </a:endParaRPr>
          </a:p>
          <a:p>
            <a:pPr lvl="1"/>
            <a:endParaRPr lang="en-US" sz="2600" dirty="0">
              <a:solidFill>
                <a:srgbClr val="002D73"/>
              </a:solidFill>
            </a:endParaRPr>
          </a:p>
          <a:p>
            <a:pPr lvl="1"/>
            <a:endParaRPr lang="en-US" sz="2200" b="1" dirty="0">
              <a:solidFill>
                <a:srgbClr val="002D73"/>
              </a:solidFill>
            </a:endParaRPr>
          </a:p>
        </p:txBody>
      </p:sp>
    </p:spTree>
    <p:extLst>
      <p:ext uri="{BB962C8B-B14F-4D97-AF65-F5344CB8AC3E}">
        <p14:creationId xmlns:p14="http://schemas.microsoft.com/office/powerpoint/2010/main" val="1324223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35C8-A5B4-4523-8781-CCC191BB2856}"/>
              </a:ext>
            </a:extLst>
          </p:cNvPr>
          <p:cNvSpPr>
            <a:spLocks noGrp="1"/>
          </p:cNvSpPr>
          <p:nvPr>
            <p:ph type="title"/>
          </p:nvPr>
        </p:nvSpPr>
        <p:spPr>
          <a:xfrm>
            <a:off x="457200" y="206374"/>
            <a:ext cx="8229600" cy="997585"/>
          </a:xfrm>
        </p:spPr>
        <p:txBody>
          <a:bodyPr>
            <a:normAutofit fontScale="90000"/>
          </a:bodyPr>
          <a:lstStyle/>
          <a:p>
            <a:pPr algn="l"/>
            <a:r>
              <a:rPr lang="en-US" sz="3600" b="1" dirty="0">
                <a:solidFill>
                  <a:srgbClr val="002D73"/>
                </a:solidFill>
              </a:rPr>
              <a:t>Coalition Surge Test - Final Objectives</a:t>
            </a:r>
          </a:p>
        </p:txBody>
      </p:sp>
      <p:sp>
        <p:nvSpPr>
          <p:cNvPr id="3" name="Content Placeholder 2">
            <a:extLst>
              <a:ext uri="{FF2B5EF4-FFF2-40B4-BE49-F238E27FC236}">
                <a16:creationId xmlns:a16="http://schemas.microsoft.com/office/drawing/2014/main" id="{DCE8744F-DA1B-4D8B-BCFE-966D0A4567E9}"/>
              </a:ext>
            </a:extLst>
          </p:cNvPr>
          <p:cNvSpPr>
            <a:spLocks noGrp="1"/>
          </p:cNvSpPr>
          <p:nvPr>
            <p:ph idx="1"/>
          </p:nvPr>
        </p:nvSpPr>
        <p:spPr>
          <a:xfrm>
            <a:off x="243840" y="1135380"/>
            <a:ext cx="8442960" cy="3947160"/>
          </a:xfrm>
        </p:spPr>
        <p:txBody>
          <a:bodyPr>
            <a:normAutofit/>
          </a:bodyPr>
          <a:lstStyle/>
          <a:p>
            <a:r>
              <a:rPr lang="en-US" sz="2600" b="1" dirty="0">
                <a:solidFill>
                  <a:srgbClr val="002D73"/>
                </a:solidFill>
              </a:rPr>
              <a:t>Receiving Hospitals</a:t>
            </a:r>
            <a:endParaRPr lang="en-US" sz="3100" b="1" dirty="0">
              <a:solidFill>
                <a:srgbClr val="002D73"/>
              </a:solidFill>
            </a:endParaRPr>
          </a:p>
          <a:p>
            <a:pPr lvl="1"/>
            <a:r>
              <a:rPr lang="en-US" sz="2000" dirty="0">
                <a:solidFill>
                  <a:srgbClr val="002D73"/>
                </a:solidFill>
              </a:rPr>
              <a:t>Participate in the Coalition Surge Test (CST) facilitated discussion at the end of the exercise to discuss transportation planning, ensuring the capacity of facilities, patient tracking, public information, needs of at-risk patients, and continuity of operations.</a:t>
            </a:r>
          </a:p>
          <a:p>
            <a:pPr lvl="1"/>
            <a:endParaRPr lang="en-US" sz="2200" b="1" dirty="0">
              <a:solidFill>
                <a:srgbClr val="002D73"/>
              </a:solidFill>
            </a:endParaRPr>
          </a:p>
        </p:txBody>
      </p:sp>
      <p:pic>
        <p:nvPicPr>
          <p:cNvPr id="5" name="Picture 4">
            <a:extLst>
              <a:ext uri="{FF2B5EF4-FFF2-40B4-BE49-F238E27FC236}">
                <a16:creationId xmlns:a16="http://schemas.microsoft.com/office/drawing/2014/main" id="{017275A3-06F0-4636-B041-C249A5380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5423" y="2817789"/>
            <a:ext cx="3016577" cy="2463538"/>
          </a:xfrm>
          <a:prstGeom prst="rect">
            <a:avLst/>
          </a:prstGeom>
        </p:spPr>
      </p:pic>
      <p:pic>
        <p:nvPicPr>
          <p:cNvPr id="7" name="Picture 6">
            <a:extLst>
              <a:ext uri="{FF2B5EF4-FFF2-40B4-BE49-F238E27FC236}">
                <a16:creationId xmlns:a16="http://schemas.microsoft.com/office/drawing/2014/main" id="{0DB016E7-58D8-403B-BCBC-2BF56D491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852" y="3054716"/>
            <a:ext cx="3081461" cy="2065963"/>
          </a:xfrm>
          <a:prstGeom prst="rect">
            <a:avLst/>
          </a:prstGeom>
        </p:spPr>
      </p:pic>
    </p:spTree>
    <p:extLst>
      <p:ext uri="{BB962C8B-B14F-4D97-AF65-F5344CB8AC3E}">
        <p14:creationId xmlns:p14="http://schemas.microsoft.com/office/powerpoint/2010/main" val="211348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35C8-A5B4-4523-8781-CCC191BB2856}"/>
              </a:ext>
            </a:extLst>
          </p:cNvPr>
          <p:cNvSpPr>
            <a:spLocks noGrp="1"/>
          </p:cNvSpPr>
          <p:nvPr>
            <p:ph type="title"/>
          </p:nvPr>
        </p:nvSpPr>
        <p:spPr>
          <a:xfrm>
            <a:off x="457200" y="206374"/>
            <a:ext cx="8229600" cy="997585"/>
          </a:xfrm>
        </p:spPr>
        <p:txBody>
          <a:bodyPr>
            <a:normAutofit fontScale="90000"/>
          </a:bodyPr>
          <a:lstStyle/>
          <a:p>
            <a:pPr algn="l"/>
            <a:r>
              <a:rPr lang="en-US" sz="3600" b="1" dirty="0">
                <a:solidFill>
                  <a:srgbClr val="002D73"/>
                </a:solidFill>
              </a:rPr>
              <a:t>Coalition Surge Test - Final Objectives</a:t>
            </a:r>
          </a:p>
        </p:txBody>
      </p:sp>
      <p:sp>
        <p:nvSpPr>
          <p:cNvPr id="3" name="Content Placeholder 2">
            <a:extLst>
              <a:ext uri="{FF2B5EF4-FFF2-40B4-BE49-F238E27FC236}">
                <a16:creationId xmlns:a16="http://schemas.microsoft.com/office/drawing/2014/main" id="{DCE8744F-DA1B-4D8B-BCFE-966D0A4567E9}"/>
              </a:ext>
            </a:extLst>
          </p:cNvPr>
          <p:cNvSpPr>
            <a:spLocks noGrp="1"/>
          </p:cNvSpPr>
          <p:nvPr>
            <p:ph idx="1"/>
          </p:nvPr>
        </p:nvSpPr>
        <p:spPr>
          <a:xfrm>
            <a:off x="243840" y="1074655"/>
            <a:ext cx="8442960" cy="4242063"/>
          </a:xfrm>
        </p:spPr>
        <p:txBody>
          <a:bodyPr>
            <a:normAutofit lnSpcReduction="10000"/>
          </a:bodyPr>
          <a:lstStyle/>
          <a:p>
            <a:r>
              <a:rPr lang="en-US" sz="2800" b="1" dirty="0">
                <a:solidFill>
                  <a:srgbClr val="002D73"/>
                </a:solidFill>
              </a:rPr>
              <a:t>Health Emergency Preparedness Coalitions (HEPCs)</a:t>
            </a:r>
            <a:endParaRPr lang="en-US" sz="2600" b="1" dirty="0">
              <a:solidFill>
                <a:srgbClr val="002D73"/>
              </a:solidFill>
            </a:endParaRPr>
          </a:p>
          <a:p>
            <a:pPr lvl="1"/>
            <a:r>
              <a:rPr lang="en-US" sz="2400" dirty="0">
                <a:solidFill>
                  <a:srgbClr val="002D73"/>
                </a:solidFill>
              </a:rPr>
              <a:t>Demonstrate resource support and coordination among healthcare facilities.</a:t>
            </a:r>
          </a:p>
          <a:p>
            <a:pPr marL="914400" lvl="2" indent="0">
              <a:buNone/>
            </a:pPr>
            <a:endParaRPr lang="en-US" dirty="0">
              <a:solidFill>
                <a:srgbClr val="002D73"/>
              </a:solidFill>
            </a:endParaRPr>
          </a:p>
          <a:p>
            <a:pPr lvl="1"/>
            <a:r>
              <a:rPr lang="en-US" sz="2400" dirty="0">
                <a:solidFill>
                  <a:srgbClr val="002D73"/>
                </a:solidFill>
              </a:rPr>
              <a:t>Demonstrate the ability to use a primary and back-up communication system (internet – includes VOIP, radio, cellular, and satellite) to communicate with coalition partners (LHD, hospitals, Emergency Medical Services, Emergency Managers, or other partners) within 90 minutes of start of the exercise.</a:t>
            </a:r>
          </a:p>
          <a:p>
            <a:pPr marL="0" indent="0">
              <a:buNone/>
            </a:pPr>
            <a:endParaRPr lang="en-US" sz="3100" b="1" dirty="0">
              <a:solidFill>
                <a:srgbClr val="002D73"/>
              </a:solidFill>
            </a:endParaRPr>
          </a:p>
          <a:p>
            <a:pPr lvl="1"/>
            <a:endParaRPr lang="en-US" sz="2200" b="1" dirty="0">
              <a:solidFill>
                <a:srgbClr val="002D73"/>
              </a:solidFill>
            </a:endParaRPr>
          </a:p>
        </p:txBody>
      </p:sp>
    </p:spTree>
    <p:extLst>
      <p:ext uri="{BB962C8B-B14F-4D97-AF65-F5344CB8AC3E}">
        <p14:creationId xmlns:p14="http://schemas.microsoft.com/office/powerpoint/2010/main" val="320709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396" y="2574249"/>
            <a:ext cx="4564505" cy="584775"/>
          </a:xfrm>
          <a:prstGeom prst="rect">
            <a:avLst/>
          </a:prstGeom>
          <a:noFill/>
          <a:ln>
            <a:noFill/>
          </a:ln>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Informational Webinar</a:t>
            </a:r>
          </a:p>
        </p:txBody>
      </p:sp>
    </p:spTree>
    <p:extLst>
      <p:ext uri="{BB962C8B-B14F-4D97-AF65-F5344CB8AC3E}">
        <p14:creationId xmlns:p14="http://schemas.microsoft.com/office/powerpoint/2010/main" val="2957520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35C8-A5B4-4523-8781-CCC191BB2856}"/>
              </a:ext>
            </a:extLst>
          </p:cNvPr>
          <p:cNvSpPr>
            <a:spLocks noGrp="1"/>
          </p:cNvSpPr>
          <p:nvPr>
            <p:ph type="title"/>
          </p:nvPr>
        </p:nvSpPr>
        <p:spPr>
          <a:xfrm>
            <a:off x="457200" y="206374"/>
            <a:ext cx="8229600" cy="997585"/>
          </a:xfrm>
        </p:spPr>
        <p:txBody>
          <a:bodyPr>
            <a:normAutofit fontScale="90000"/>
          </a:bodyPr>
          <a:lstStyle/>
          <a:p>
            <a:pPr algn="l"/>
            <a:r>
              <a:rPr lang="en-US" sz="3600" b="1" dirty="0">
                <a:solidFill>
                  <a:srgbClr val="002D73"/>
                </a:solidFill>
              </a:rPr>
              <a:t>Coalition Surge Test - Final Objectives</a:t>
            </a:r>
          </a:p>
        </p:txBody>
      </p:sp>
      <p:sp>
        <p:nvSpPr>
          <p:cNvPr id="3" name="Content Placeholder 2">
            <a:extLst>
              <a:ext uri="{FF2B5EF4-FFF2-40B4-BE49-F238E27FC236}">
                <a16:creationId xmlns:a16="http://schemas.microsoft.com/office/drawing/2014/main" id="{DCE8744F-DA1B-4D8B-BCFE-966D0A4567E9}"/>
              </a:ext>
            </a:extLst>
          </p:cNvPr>
          <p:cNvSpPr>
            <a:spLocks noGrp="1"/>
          </p:cNvSpPr>
          <p:nvPr>
            <p:ph idx="1"/>
          </p:nvPr>
        </p:nvSpPr>
        <p:spPr>
          <a:xfrm>
            <a:off x="243840" y="1074655"/>
            <a:ext cx="8442960" cy="4242063"/>
          </a:xfrm>
        </p:spPr>
        <p:txBody>
          <a:bodyPr>
            <a:normAutofit fontScale="92500"/>
          </a:bodyPr>
          <a:lstStyle/>
          <a:p>
            <a:r>
              <a:rPr lang="en-US" sz="2800" b="1" dirty="0">
                <a:solidFill>
                  <a:srgbClr val="002D73"/>
                </a:solidFill>
              </a:rPr>
              <a:t>Health Emergency Preparedness Coalitions (HEPCs)</a:t>
            </a:r>
          </a:p>
          <a:p>
            <a:pPr marL="0" indent="0">
              <a:buNone/>
            </a:pPr>
            <a:endParaRPr lang="en-US" sz="2200" b="1" dirty="0">
              <a:solidFill>
                <a:srgbClr val="002D73"/>
              </a:solidFill>
            </a:endParaRPr>
          </a:p>
          <a:p>
            <a:pPr lvl="1"/>
            <a:r>
              <a:rPr lang="en-US" sz="2200" dirty="0">
                <a:solidFill>
                  <a:srgbClr val="002D73"/>
                </a:solidFill>
              </a:rPr>
              <a:t>Conduct the Coalition Surge Test (CST) facilitated discussion at the end of the exercise to discuss transportation planning, ensuring the capacity of facilities, patient tracking, public information, needs of at-risk patients, and continuity of operations.</a:t>
            </a:r>
          </a:p>
          <a:p>
            <a:pPr marL="457200" lvl="1" indent="0">
              <a:buNone/>
            </a:pPr>
            <a:endParaRPr lang="en-US" sz="2200" dirty="0">
              <a:solidFill>
                <a:srgbClr val="002D73"/>
              </a:solidFill>
            </a:endParaRPr>
          </a:p>
          <a:p>
            <a:pPr lvl="1"/>
            <a:r>
              <a:rPr lang="en-US" sz="2200" dirty="0">
                <a:solidFill>
                  <a:srgbClr val="002D73"/>
                </a:solidFill>
              </a:rPr>
              <a:t>Participate in the Executive Staff After-Action Review conducted by the acute care Healthcare Associations and the HEPC Leads within 30 days of completion of the Coalition Surge Test.</a:t>
            </a:r>
          </a:p>
          <a:p>
            <a:pPr marL="0" indent="0">
              <a:buNone/>
            </a:pPr>
            <a:endParaRPr lang="en-US" sz="3100" b="1" dirty="0">
              <a:solidFill>
                <a:srgbClr val="002D73"/>
              </a:solidFill>
            </a:endParaRPr>
          </a:p>
          <a:p>
            <a:pPr lvl="1"/>
            <a:endParaRPr lang="en-US" sz="2200" b="1" dirty="0">
              <a:solidFill>
                <a:srgbClr val="002D73"/>
              </a:solidFill>
            </a:endParaRPr>
          </a:p>
        </p:txBody>
      </p:sp>
    </p:spTree>
    <p:extLst>
      <p:ext uri="{BB962C8B-B14F-4D97-AF65-F5344CB8AC3E}">
        <p14:creationId xmlns:p14="http://schemas.microsoft.com/office/powerpoint/2010/main" val="2663864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CA0E4-4391-44D7-973C-E5E6C286BCB8}"/>
              </a:ext>
            </a:extLst>
          </p:cNvPr>
          <p:cNvSpPr>
            <a:spLocks noGrp="1"/>
          </p:cNvSpPr>
          <p:nvPr>
            <p:ph type="title"/>
          </p:nvPr>
        </p:nvSpPr>
        <p:spPr>
          <a:xfrm>
            <a:off x="457200" y="-189552"/>
            <a:ext cx="8229600" cy="4937126"/>
          </a:xfrm>
        </p:spPr>
        <p:txBody>
          <a:bodyPr>
            <a:normAutofit/>
          </a:bodyPr>
          <a:lstStyle/>
          <a:p>
            <a:r>
              <a:rPr lang="en-US" b="1" dirty="0">
                <a:solidFill>
                  <a:srgbClr val="002D73"/>
                </a:solidFill>
              </a:rPr>
              <a:t>Medical Countermeasure</a:t>
            </a:r>
            <a:br>
              <a:rPr lang="en-US" b="1" dirty="0">
                <a:solidFill>
                  <a:srgbClr val="002D73"/>
                </a:solidFill>
              </a:rPr>
            </a:br>
            <a:r>
              <a:rPr lang="en-US" b="1" dirty="0">
                <a:solidFill>
                  <a:srgbClr val="002D73"/>
                </a:solidFill>
              </a:rPr>
              <a:t>3-of-3 Drills</a:t>
            </a:r>
          </a:p>
        </p:txBody>
      </p:sp>
      <p:pic>
        <p:nvPicPr>
          <p:cNvPr id="4" name="Picture 3">
            <a:extLst>
              <a:ext uri="{FF2B5EF4-FFF2-40B4-BE49-F238E27FC236}">
                <a16:creationId xmlns:a16="http://schemas.microsoft.com/office/drawing/2014/main" id="{C1E2BF48-26AE-49E2-A12E-00A8381B4C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6648" y="3129699"/>
            <a:ext cx="2771480" cy="2137365"/>
          </a:xfrm>
          <a:prstGeom prst="rect">
            <a:avLst/>
          </a:prstGeom>
        </p:spPr>
      </p:pic>
      <p:sp>
        <p:nvSpPr>
          <p:cNvPr id="5" name="TextBox 4">
            <a:extLst>
              <a:ext uri="{FF2B5EF4-FFF2-40B4-BE49-F238E27FC236}">
                <a16:creationId xmlns:a16="http://schemas.microsoft.com/office/drawing/2014/main" id="{5E2F20DF-0CC9-4EF3-AE0B-FC3F423F63B5}"/>
              </a:ext>
            </a:extLst>
          </p:cNvPr>
          <p:cNvSpPr txBox="1"/>
          <p:nvPr/>
        </p:nvSpPr>
        <p:spPr>
          <a:xfrm>
            <a:off x="4496586" y="4747574"/>
            <a:ext cx="216816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81448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35C8-A5B4-4523-8781-CCC191BB2856}"/>
              </a:ext>
            </a:extLst>
          </p:cNvPr>
          <p:cNvSpPr>
            <a:spLocks noGrp="1"/>
          </p:cNvSpPr>
          <p:nvPr>
            <p:ph type="title"/>
          </p:nvPr>
        </p:nvSpPr>
        <p:spPr>
          <a:xfrm>
            <a:off x="457200" y="206374"/>
            <a:ext cx="8229600" cy="1134746"/>
          </a:xfrm>
        </p:spPr>
        <p:txBody>
          <a:bodyPr>
            <a:normAutofit fontScale="90000"/>
          </a:bodyPr>
          <a:lstStyle/>
          <a:p>
            <a:pPr algn="l"/>
            <a:r>
              <a:rPr lang="en-US" sz="3600" b="1" dirty="0">
                <a:solidFill>
                  <a:srgbClr val="002D73"/>
                </a:solidFill>
              </a:rPr>
              <a:t>Medical Countermeasure 3-of-3 Drills -Final Objectives</a:t>
            </a:r>
          </a:p>
        </p:txBody>
      </p:sp>
      <p:sp>
        <p:nvSpPr>
          <p:cNvPr id="3" name="Content Placeholder 2">
            <a:extLst>
              <a:ext uri="{FF2B5EF4-FFF2-40B4-BE49-F238E27FC236}">
                <a16:creationId xmlns:a16="http://schemas.microsoft.com/office/drawing/2014/main" id="{DCE8744F-DA1B-4D8B-BCFE-966D0A4567E9}"/>
              </a:ext>
            </a:extLst>
          </p:cNvPr>
          <p:cNvSpPr>
            <a:spLocks noGrp="1"/>
          </p:cNvSpPr>
          <p:nvPr>
            <p:ph idx="1"/>
          </p:nvPr>
        </p:nvSpPr>
        <p:spPr>
          <a:xfrm>
            <a:off x="243840" y="1442300"/>
            <a:ext cx="8442960" cy="3701199"/>
          </a:xfrm>
        </p:spPr>
        <p:txBody>
          <a:bodyPr>
            <a:normAutofit fontScale="85000" lnSpcReduction="20000"/>
          </a:bodyPr>
          <a:lstStyle/>
          <a:p>
            <a:pPr lvl="0"/>
            <a:r>
              <a:rPr lang="en-US" sz="2800" dirty="0">
                <a:solidFill>
                  <a:srgbClr val="002D73"/>
                </a:solidFill>
              </a:rPr>
              <a:t>LHD notifies and confirms availability of pre-identified County Staging Sites (CSS) within one hour of the decision to activate.</a:t>
            </a:r>
          </a:p>
          <a:p>
            <a:pPr marL="0" lvl="0" indent="0">
              <a:buNone/>
            </a:pPr>
            <a:endParaRPr lang="en-US" sz="2800" dirty="0">
              <a:solidFill>
                <a:srgbClr val="002D73"/>
              </a:solidFill>
            </a:endParaRPr>
          </a:p>
          <a:p>
            <a:pPr lvl="0"/>
            <a:r>
              <a:rPr lang="en-US" sz="2800" dirty="0">
                <a:solidFill>
                  <a:srgbClr val="002D73"/>
                </a:solidFill>
              </a:rPr>
              <a:t>LHD notifies required CSS personnel within one hour of the decision to activate the CSS.</a:t>
            </a:r>
          </a:p>
          <a:p>
            <a:pPr marL="0" lvl="0" indent="0">
              <a:buNone/>
            </a:pPr>
            <a:endParaRPr lang="en-US" sz="2800" dirty="0">
              <a:solidFill>
                <a:srgbClr val="002D73"/>
              </a:solidFill>
            </a:endParaRPr>
          </a:p>
          <a:p>
            <a:pPr lvl="0"/>
            <a:r>
              <a:rPr lang="en-US" sz="2800" dirty="0">
                <a:solidFill>
                  <a:srgbClr val="002D73"/>
                </a:solidFill>
              </a:rPr>
              <a:t>LHD notifies all available personnel identified to fill role for the first operational period within two hours of decision to activate CSS, or within one hour of initial staffing notification.</a:t>
            </a:r>
          </a:p>
          <a:p>
            <a:pPr marL="0" indent="0">
              <a:buNone/>
            </a:pPr>
            <a:endParaRPr lang="en-US" sz="2300" dirty="0">
              <a:solidFill>
                <a:srgbClr val="002D73"/>
              </a:solidFill>
            </a:endParaRPr>
          </a:p>
          <a:p>
            <a:pPr marL="457200" lvl="1" indent="0">
              <a:buNone/>
            </a:pPr>
            <a:endParaRPr lang="en-US" sz="3800" dirty="0">
              <a:solidFill>
                <a:srgbClr val="002D73"/>
              </a:solidFill>
            </a:endParaRPr>
          </a:p>
          <a:p>
            <a:pPr marL="457200" lvl="1" indent="0">
              <a:buNone/>
            </a:pPr>
            <a:endParaRPr lang="en-US" dirty="0"/>
          </a:p>
        </p:txBody>
      </p:sp>
    </p:spTree>
    <p:extLst>
      <p:ext uri="{BB962C8B-B14F-4D97-AF65-F5344CB8AC3E}">
        <p14:creationId xmlns:p14="http://schemas.microsoft.com/office/powerpoint/2010/main" val="151199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35C8-A5B4-4523-8781-CCC191BB2856}"/>
              </a:ext>
            </a:extLst>
          </p:cNvPr>
          <p:cNvSpPr>
            <a:spLocks noGrp="1"/>
          </p:cNvSpPr>
          <p:nvPr>
            <p:ph type="title"/>
          </p:nvPr>
        </p:nvSpPr>
        <p:spPr>
          <a:xfrm>
            <a:off x="457200" y="307554"/>
            <a:ext cx="8229600" cy="1134746"/>
          </a:xfrm>
        </p:spPr>
        <p:txBody>
          <a:bodyPr>
            <a:normAutofit fontScale="90000"/>
          </a:bodyPr>
          <a:lstStyle/>
          <a:p>
            <a:pPr algn="l"/>
            <a:r>
              <a:rPr lang="en-US" sz="3600" b="1" dirty="0">
                <a:solidFill>
                  <a:srgbClr val="002D73"/>
                </a:solidFill>
              </a:rPr>
              <a:t>Medical Countermeasure 3-of-3 Drills -Final Objectives</a:t>
            </a:r>
          </a:p>
        </p:txBody>
      </p:sp>
      <p:sp>
        <p:nvSpPr>
          <p:cNvPr id="3" name="Content Placeholder 2">
            <a:extLst>
              <a:ext uri="{FF2B5EF4-FFF2-40B4-BE49-F238E27FC236}">
                <a16:creationId xmlns:a16="http://schemas.microsoft.com/office/drawing/2014/main" id="{DCE8744F-DA1B-4D8B-BCFE-966D0A4567E9}"/>
              </a:ext>
            </a:extLst>
          </p:cNvPr>
          <p:cNvSpPr>
            <a:spLocks noGrp="1"/>
          </p:cNvSpPr>
          <p:nvPr>
            <p:ph idx="1"/>
          </p:nvPr>
        </p:nvSpPr>
        <p:spPr>
          <a:xfrm>
            <a:off x="243840" y="1555423"/>
            <a:ext cx="8442960" cy="3588076"/>
          </a:xfrm>
        </p:spPr>
        <p:txBody>
          <a:bodyPr>
            <a:normAutofit/>
          </a:bodyPr>
          <a:lstStyle/>
          <a:p>
            <a:pPr lvl="0"/>
            <a:r>
              <a:rPr lang="en-US" sz="2600" dirty="0">
                <a:solidFill>
                  <a:srgbClr val="002D73"/>
                </a:solidFill>
              </a:rPr>
              <a:t>All identified CSS staff for first operational period report to CSS within one hour of confirmed staffing request.</a:t>
            </a:r>
          </a:p>
          <a:p>
            <a:pPr marL="0" lvl="0" indent="0">
              <a:buNone/>
            </a:pPr>
            <a:endParaRPr lang="en-US" sz="2600" dirty="0">
              <a:solidFill>
                <a:srgbClr val="002D73"/>
              </a:solidFill>
            </a:endParaRPr>
          </a:p>
          <a:p>
            <a:pPr lvl="0"/>
            <a:r>
              <a:rPr lang="en-US" sz="2600" dirty="0">
                <a:solidFill>
                  <a:srgbClr val="002D73"/>
                </a:solidFill>
              </a:rPr>
              <a:t>LHD sets up CSS within six hours of decision to activate.</a:t>
            </a:r>
          </a:p>
          <a:p>
            <a:pPr marL="0" indent="0">
              <a:buNone/>
            </a:pPr>
            <a:endParaRPr lang="en-US" sz="2600" dirty="0">
              <a:solidFill>
                <a:srgbClr val="002D73"/>
              </a:solidFill>
            </a:endParaRPr>
          </a:p>
          <a:p>
            <a:pPr marL="457200" lvl="1" indent="0">
              <a:buNone/>
            </a:pPr>
            <a:endParaRPr lang="en-US" sz="3800" dirty="0">
              <a:solidFill>
                <a:srgbClr val="002D73"/>
              </a:solidFill>
            </a:endParaRPr>
          </a:p>
          <a:p>
            <a:pPr marL="457200" lvl="1" indent="0">
              <a:buNone/>
            </a:pPr>
            <a:endParaRPr lang="en-US" dirty="0"/>
          </a:p>
        </p:txBody>
      </p:sp>
    </p:spTree>
    <p:extLst>
      <p:ext uri="{BB962C8B-B14F-4D97-AF65-F5344CB8AC3E}">
        <p14:creationId xmlns:p14="http://schemas.microsoft.com/office/powerpoint/2010/main" val="2925628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8552D9-CEF0-4675-9A43-0FF4F1970B2D}"/>
              </a:ext>
            </a:extLst>
          </p:cNvPr>
          <p:cNvSpPr>
            <a:spLocks noGrp="1"/>
          </p:cNvSpPr>
          <p:nvPr>
            <p:ph type="title"/>
          </p:nvPr>
        </p:nvSpPr>
        <p:spPr>
          <a:xfrm>
            <a:off x="457200" y="206374"/>
            <a:ext cx="8229600" cy="4937125"/>
          </a:xfrm>
        </p:spPr>
        <p:txBody>
          <a:bodyPr>
            <a:normAutofit/>
          </a:bodyPr>
          <a:lstStyle/>
          <a:p>
            <a:r>
              <a:rPr lang="en-US" b="1" dirty="0">
                <a:solidFill>
                  <a:srgbClr val="002D73"/>
                </a:solidFill>
              </a:rPr>
              <a:t>Interoperable Communications</a:t>
            </a:r>
          </a:p>
        </p:txBody>
      </p:sp>
      <p:cxnSp>
        <p:nvCxnSpPr>
          <p:cNvPr id="7" name="Straight Arrow Connector 6">
            <a:extLst>
              <a:ext uri="{FF2B5EF4-FFF2-40B4-BE49-F238E27FC236}">
                <a16:creationId xmlns:a16="http://schemas.microsoft.com/office/drawing/2014/main" id="{241A3AAA-2128-4C35-B48A-512348000F62}"/>
              </a:ext>
            </a:extLst>
          </p:cNvPr>
          <p:cNvCxnSpPr/>
          <p:nvPr/>
        </p:nvCxnSpPr>
        <p:spPr>
          <a:xfrm>
            <a:off x="1084082" y="1131216"/>
            <a:ext cx="1197205" cy="8107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1149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E7D02-26C7-48AE-96E2-8AA00210CD7F}"/>
              </a:ext>
            </a:extLst>
          </p:cNvPr>
          <p:cNvSpPr>
            <a:spLocks noGrp="1"/>
          </p:cNvSpPr>
          <p:nvPr>
            <p:ph type="title"/>
          </p:nvPr>
        </p:nvSpPr>
        <p:spPr>
          <a:xfrm>
            <a:off x="457200" y="365761"/>
            <a:ext cx="8229600" cy="993775"/>
          </a:xfrm>
        </p:spPr>
        <p:txBody>
          <a:bodyPr>
            <a:normAutofit fontScale="90000"/>
          </a:bodyPr>
          <a:lstStyle/>
          <a:p>
            <a:pPr algn="l"/>
            <a:r>
              <a:rPr lang="en-US" sz="3600" b="1" dirty="0">
                <a:solidFill>
                  <a:srgbClr val="002D73"/>
                </a:solidFill>
              </a:rPr>
              <a:t>Interoperable Communications Drills - Final Objectives</a:t>
            </a:r>
            <a:endParaRPr lang="en-US" sz="3600" dirty="0"/>
          </a:p>
        </p:txBody>
      </p:sp>
      <p:sp>
        <p:nvSpPr>
          <p:cNvPr id="3" name="Content Placeholder 2">
            <a:extLst>
              <a:ext uri="{FF2B5EF4-FFF2-40B4-BE49-F238E27FC236}">
                <a16:creationId xmlns:a16="http://schemas.microsoft.com/office/drawing/2014/main" id="{B2411146-CDC3-4B9B-9B0A-ED526D1F84E4}"/>
              </a:ext>
            </a:extLst>
          </p:cNvPr>
          <p:cNvSpPr>
            <a:spLocks noGrp="1"/>
          </p:cNvSpPr>
          <p:nvPr>
            <p:ph idx="1"/>
          </p:nvPr>
        </p:nvSpPr>
        <p:spPr>
          <a:xfrm>
            <a:off x="457200" y="1549133"/>
            <a:ext cx="8229600" cy="3577590"/>
          </a:xfrm>
        </p:spPr>
        <p:txBody>
          <a:bodyPr>
            <a:normAutofit fontScale="77500" lnSpcReduction="20000"/>
          </a:bodyPr>
          <a:lstStyle/>
          <a:p>
            <a:pPr lvl="0"/>
            <a:r>
              <a:rPr lang="en-US" sz="3100" dirty="0">
                <a:solidFill>
                  <a:srgbClr val="002D73"/>
                </a:solidFill>
              </a:rPr>
              <a:t>Demonstrate the ability to use a primary and back-up communications system (internet – including VOIP, radio, cellular, and satellite phone) to communicate with coalition partners (LHD, hospitals, EMS, EM, and other partners).</a:t>
            </a:r>
          </a:p>
          <a:p>
            <a:pPr marL="0" lvl="0" indent="0">
              <a:buNone/>
            </a:pPr>
            <a:endParaRPr lang="en-US" sz="3100" dirty="0">
              <a:solidFill>
                <a:srgbClr val="002D73"/>
              </a:solidFill>
            </a:endParaRPr>
          </a:p>
          <a:p>
            <a:pPr lvl="0"/>
            <a:r>
              <a:rPr lang="en-US" sz="3100" dirty="0">
                <a:solidFill>
                  <a:srgbClr val="002D73"/>
                </a:solidFill>
              </a:rPr>
              <a:t>Complete the NYSDOH Health Commerce System (HCS) Health Emergency Response Data System (HERDS) survey within the timeframe outlined in the IHANS alert.</a:t>
            </a:r>
          </a:p>
          <a:p>
            <a:pPr marL="0" indent="0">
              <a:buNone/>
            </a:pPr>
            <a:r>
              <a:rPr lang="en-US" sz="3100" b="1" dirty="0">
                <a:solidFill>
                  <a:srgbClr val="002D73"/>
                </a:solidFill>
              </a:rPr>
              <a:t> </a:t>
            </a:r>
            <a:endParaRPr lang="en-US" sz="3100" dirty="0">
              <a:solidFill>
                <a:srgbClr val="002D73"/>
              </a:solidFill>
            </a:endParaRPr>
          </a:p>
          <a:p>
            <a:pPr marL="0" indent="0">
              <a:buNone/>
            </a:pPr>
            <a:endParaRPr lang="en-US" sz="2400" dirty="0">
              <a:solidFill>
                <a:srgbClr val="002D73"/>
              </a:solidFill>
            </a:endParaRPr>
          </a:p>
          <a:p>
            <a:pPr marL="0" indent="0">
              <a:buNone/>
            </a:pPr>
            <a:endParaRPr lang="en-US" sz="1600" b="1" dirty="0">
              <a:solidFill>
                <a:srgbClr val="002D73"/>
              </a:solidFill>
            </a:endParaRPr>
          </a:p>
        </p:txBody>
      </p:sp>
    </p:spTree>
    <p:extLst>
      <p:ext uri="{BB962C8B-B14F-4D97-AF65-F5344CB8AC3E}">
        <p14:creationId xmlns:p14="http://schemas.microsoft.com/office/powerpoint/2010/main" val="1060818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7513"/>
            <a:ext cx="8229600" cy="596112"/>
          </a:xfrm>
        </p:spPr>
        <p:txBody>
          <a:bodyPr>
            <a:noAutofit/>
          </a:bodyPr>
          <a:lstStyle/>
          <a:p>
            <a:pPr algn="l"/>
            <a:r>
              <a:rPr lang="en-US" sz="3000" b="1" dirty="0">
                <a:solidFill>
                  <a:srgbClr val="002D73"/>
                </a:solidFill>
              </a:rPr>
              <a:t>Information Sharing for </a:t>
            </a:r>
            <a:br>
              <a:rPr lang="en-US" sz="3000" b="1" dirty="0">
                <a:solidFill>
                  <a:srgbClr val="002D73"/>
                </a:solidFill>
              </a:rPr>
            </a:br>
            <a:r>
              <a:rPr lang="en-US" sz="3000" b="1" dirty="0">
                <a:solidFill>
                  <a:srgbClr val="002D73"/>
                </a:solidFill>
              </a:rPr>
              <a:t>Situational Awareness (IOC Drill #2)</a:t>
            </a:r>
          </a:p>
        </p:txBody>
      </p:sp>
      <p:pic>
        <p:nvPicPr>
          <p:cNvPr id="5" name="Content Placeholder 4"/>
          <p:cNvPicPr>
            <a:picLocks noGrp="1" noChangeAspect="1"/>
          </p:cNvPicPr>
          <p:nvPr>
            <p:ph idx="1"/>
          </p:nvPr>
        </p:nvPicPr>
        <p:blipFill>
          <a:blip r:embed="rId2"/>
          <a:stretch>
            <a:fillRect/>
          </a:stretch>
        </p:blipFill>
        <p:spPr>
          <a:xfrm>
            <a:off x="1524092" y="1218184"/>
            <a:ext cx="6138829" cy="3797609"/>
          </a:xfrm>
          <a:prstGeom prst="rect">
            <a:avLst/>
          </a:prstGeom>
          <a:solidFill>
            <a:srgbClr val="FF0000"/>
          </a:solidFill>
        </p:spPr>
      </p:pic>
      <p:sp>
        <p:nvSpPr>
          <p:cNvPr id="7" name="Rectangle: Rounded Corners 6"/>
          <p:cNvSpPr/>
          <p:nvPr/>
        </p:nvSpPr>
        <p:spPr>
          <a:xfrm>
            <a:off x="3832917" y="1395450"/>
            <a:ext cx="1478165" cy="112753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RO</a:t>
            </a:r>
          </a:p>
        </p:txBody>
      </p:sp>
      <p:sp>
        <p:nvSpPr>
          <p:cNvPr id="3" name="TextBox 2"/>
          <p:cNvSpPr txBox="1"/>
          <p:nvPr/>
        </p:nvSpPr>
        <p:spPr>
          <a:xfrm>
            <a:off x="1871331" y="3444949"/>
            <a:ext cx="1438940" cy="646331"/>
          </a:xfrm>
          <a:prstGeom prst="rect">
            <a:avLst/>
          </a:prstGeom>
          <a:noFill/>
        </p:spPr>
        <p:txBody>
          <a:bodyPr wrap="square" rtlCol="0">
            <a:spAutoFit/>
          </a:bodyPr>
          <a:lstStyle/>
          <a:p>
            <a:r>
              <a:rPr lang="en-US" b="1" dirty="0"/>
              <a:t>Local Health Departments</a:t>
            </a:r>
          </a:p>
        </p:txBody>
      </p:sp>
      <p:sp>
        <p:nvSpPr>
          <p:cNvPr id="4" name="Arrow: Up-Down 3"/>
          <p:cNvSpPr/>
          <p:nvPr/>
        </p:nvSpPr>
        <p:spPr>
          <a:xfrm rot="3520788">
            <a:off x="3348435" y="3514004"/>
            <a:ext cx="190108" cy="43440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flipH="1">
            <a:off x="6000827" y="3530008"/>
            <a:ext cx="1658680" cy="646331"/>
          </a:xfrm>
          <a:prstGeom prst="rect">
            <a:avLst/>
          </a:prstGeom>
          <a:noFill/>
        </p:spPr>
        <p:txBody>
          <a:bodyPr wrap="square" rtlCol="0">
            <a:spAutoFit/>
          </a:bodyPr>
          <a:lstStyle/>
          <a:p>
            <a:r>
              <a:rPr lang="en-US" b="1" dirty="0"/>
              <a:t>Other HEPC Partners</a:t>
            </a:r>
          </a:p>
        </p:txBody>
      </p:sp>
      <p:sp>
        <p:nvSpPr>
          <p:cNvPr id="8" name="Arrow: Up-Down 7"/>
          <p:cNvSpPr/>
          <p:nvPr/>
        </p:nvSpPr>
        <p:spPr>
          <a:xfrm rot="6895212" flipH="1">
            <a:off x="5658811" y="3550911"/>
            <a:ext cx="204080" cy="43440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9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61C2-AA3C-45CA-9B64-FE40EEFA24CC}"/>
              </a:ext>
            </a:extLst>
          </p:cNvPr>
          <p:cNvSpPr>
            <a:spLocks noGrp="1"/>
          </p:cNvSpPr>
          <p:nvPr>
            <p:ph type="title"/>
          </p:nvPr>
        </p:nvSpPr>
        <p:spPr/>
        <p:txBody>
          <a:bodyPr>
            <a:normAutofit/>
          </a:bodyPr>
          <a:lstStyle/>
          <a:p>
            <a:pPr algn="l"/>
            <a:r>
              <a:rPr lang="en-US" sz="3600" b="1" dirty="0">
                <a:solidFill>
                  <a:srgbClr val="002D73"/>
                </a:solidFill>
              </a:rPr>
              <a:t>Exercise Scenarios </a:t>
            </a:r>
          </a:p>
        </p:txBody>
      </p:sp>
      <p:sp>
        <p:nvSpPr>
          <p:cNvPr id="3" name="Content Placeholder 2">
            <a:extLst>
              <a:ext uri="{FF2B5EF4-FFF2-40B4-BE49-F238E27FC236}">
                <a16:creationId xmlns:a16="http://schemas.microsoft.com/office/drawing/2014/main" id="{B30BFE5B-3D18-427D-A415-63685626306A}"/>
              </a:ext>
            </a:extLst>
          </p:cNvPr>
          <p:cNvSpPr>
            <a:spLocks noGrp="1"/>
          </p:cNvSpPr>
          <p:nvPr>
            <p:ph idx="1"/>
          </p:nvPr>
        </p:nvSpPr>
        <p:spPr>
          <a:xfrm>
            <a:off x="457200" y="1200150"/>
            <a:ext cx="8229600" cy="4078860"/>
          </a:xfrm>
        </p:spPr>
        <p:txBody>
          <a:bodyPr>
            <a:normAutofit lnSpcReduction="10000"/>
          </a:bodyPr>
          <a:lstStyle/>
          <a:p>
            <a:r>
              <a:rPr lang="en-US" sz="2400" dirty="0">
                <a:solidFill>
                  <a:srgbClr val="002D73"/>
                </a:solidFill>
              </a:rPr>
              <a:t>Diverse scenarios across regions for </a:t>
            </a:r>
          </a:p>
          <a:p>
            <a:pPr marL="0" indent="0">
              <a:buNone/>
            </a:pPr>
            <a:r>
              <a:rPr lang="en-US" sz="2400" dirty="0">
                <a:solidFill>
                  <a:srgbClr val="002D73"/>
                </a:solidFill>
              </a:rPr>
              <a:t>    Coalition Surge Test</a:t>
            </a:r>
          </a:p>
          <a:p>
            <a:pPr marL="0" indent="0">
              <a:buNone/>
            </a:pPr>
            <a:endParaRPr lang="en-US" sz="2400" dirty="0">
              <a:solidFill>
                <a:srgbClr val="002D73"/>
              </a:solidFill>
            </a:endParaRPr>
          </a:p>
          <a:p>
            <a:r>
              <a:rPr lang="en-US" sz="2400" dirty="0">
                <a:solidFill>
                  <a:srgbClr val="002D73"/>
                </a:solidFill>
              </a:rPr>
              <a:t>Credible threats of anthrax release by same terrorist organization are confirmed through laboratory testing</a:t>
            </a:r>
          </a:p>
          <a:p>
            <a:pPr marL="0" indent="0">
              <a:buNone/>
            </a:pPr>
            <a:endParaRPr lang="en-US" sz="2400" dirty="0">
              <a:solidFill>
                <a:srgbClr val="002D73"/>
              </a:solidFill>
            </a:endParaRPr>
          </a:p>
          <a:p>
            <a:pPr marL="0" indent="0">
              <a:buNone/>
            </a:pPr>
            <a:endParaRPr lang="en-US" sz="2400" dirty="0">
              <a:solidFill>
                <a:srgbClr val="002D73"/>
              </a:solidFill>
            </a:endParaRPr>
          </a:p>
          <a:p>
            <a:r>
              <a:rPr lang="en-US" sz="2400" dirty="0">
                <a:solidFill>
                  <a:srgbClr val="002D73"/>
                </a:solidFill>
              </a:rPr>
              <a:t>Local Health Departments are directed to activate County Staging Sites (CSSs) to receive antibiotic assets for Points of Dispensing to </a:t>
            </a:r>
            <a:r>
              <a:rPr lang="en-US" sz="2400" dirty="0" err="1">
                <a:solidFill>
                  <a:srgbClr val="002D73"/>
                </a:solidFill>
              </a:rPr>
              <a:t>prophylax</a:t>
            </a:r>
            <a:r>
              <a:rPr lang="en-US" sz="2400" dirty="0">
                <a:solidFill>
                  <a:srgbClr val="002D73"/>
                </a:solidFill>
              </a:rPr>
              <a:t> the public</a:t>
            </a:r>
          </a:p>
        </p:txBody>
      </p:sp>
      <p:pic>
        <p:nvPicPr>
          <p:cNvPr id="8" name="Picture 7">
            <a:extLst>
              <a:ext uri="{FF2B5EF4-FFF2-40B4-BE49-F238E27FC236}">
                <a16:creationId xmlns:a16="http://schemas.microsoft.com/office/drawing/2014/main" id="{5FEA5A93-308C-4AA6-9853-F65D3524AF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9370" y="1063626"/>
            <a:ext cx="2396129" cy="1387344"/>
          </a:xfrm>
          <a:prstGeom prst="rect">
            <a:avLst/>
          </a:prstGeom>
        </p:spPr>
      </p:pic>
      <p:pic>
        <p:nvPicPr>
          <p:cNvPr id="10" name="Picture 9">
            <a:extLst>
              <a:ext uri="{FF2B5EF4-FFF2-40B4-BE49-F238E27FC236}">
                <a16:creationId xmlns:a16="http://schemas.microsoft.com/office/drawing/2014/main" id="{131CD569-0332-477E-8AC7-B4854FE31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105" y="3134420"/>
            <a:ext cx="1439895" cy="808930"/>
          </a:xfrm>
          <a:prstGeom prst="rect">
            <a:avLst/>
          </a:prstGeom>
        </p:spPr>
      </p:pic>
      <p:cxnSp>
        <p:nvCxnSpPr>
          <p:cNvPr id="5" name="Straight Arrow Connector 4">
            <a:extLst>
              <a:ext uri="{FF2B5EF4-FFF2-40B4-BE49-F238E27FC236}">
                <a16:creationId xmlns:a16="http://schemas.microsoft.com/office/drawing/2014/main" id="{113571EC-0334-4C2E-83A6-402D2AD1FCCB}"/>
              </a:ext>
            </a:extLst>
          </p:cNvPr>
          <p:cNvCxnSpPr>
            <a:cxnSpLocks/>
          </p:cNvCxnSpPr>
          <p:nvPr/>
        </p:nvCxnSpPr>
        <p:spPr>
          <a:xfrm>
            <a:off x="143758" y="2205872"/>
            <a:ext cx="351150" cy="36587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AC9BB37A-D036-46CD-B04E-9274BFB63C5D}"/>
              </a:ext>
            </a:extLst>
          </p:cNvPr>
          <p:cNvCxnSpPr>
            <a:cxnSpLocks/>
          </p:cNvCxnSpPr>
          <p:nvPr/>
        </p:nvCxnSpPr>
        <p:spPr>
          <a:xfrm>
            <a:off x="143758" y="3713997"/>
            <a:ext cx="351150" cy="3493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24229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Exercise Participants</a:t>
            </a:r>
          </a:p>
        </p:txBody>
      </p:sp>
      <p:sp>
        <p:nvSpPr>
          <p:cNvPr id="3" name="Content Placeholder 2"/>
          <p:cNvSpPr>
            <a:spLocks noGrp="1"/>
          </p:cNvSpPr>
          <p:nvPr>
            <p:ph idx="1"/>
          </p:nvPr>
        </p:nvSpPr>
        <p:spPr>
          <a:xfrm>
            <a:off x="754144" y="926771"/>
            <a:ext cx="7932656" cy="4010353"/>
          </a:xfrm>
        </p:spPr>
        <p:txBody>
          <a:bodyPr>
            <a:normAutofit fontScale="77500" lnSpcReduction="20000"/>
          </a:bodyPr>
          <a:lstStyle/>
          <a:p>
            <a:pPr marL="0" indent="0">
              <a:buNone/>
            </a:pPr>
            <a:endParaRPr lang="en-US" dirty="0">
              <a:solidFill>
                <a:srgbClr val="002D73"/>
              </a:solidFill>
            </a:endParaRPr>
          </a:p>
          <a:p>
            <a:r>
              <a:rPr lang="en-US" sz="3400" dirty="0">
                <a:solidFill>
                  <a:srgbClr val="002D73"/>
                </a:solidFill>
              </a:rPr>
              <a:t>Local health departments</a:t>
            </a:r>
          </a:p>
          <a:p>
            <a:r>
              <a:rPr lang="en-US" sz="3400" dirty="0">
                <a:solidFill>
                  <a:srgbClr val="002D73"/>
                </a:solidFill>
              </a:rPr>
              <a:t>Hospitals</a:t>
            </a:r>
          </a:p>
          <a:p>
            <a:r>
              <a:rPr lang="en-US" sz="3400" dirty="0">
                <a:solidFill>
                  <a:srgbClr val="002D73"/>
                </a:solidFill>
              </a:rPr>
              <a:t>Home Care</a:t>
            </a:r>
          </a:p>
          <a:p>
            <a:r>
              <a:rPr lang="en-US" sz="3400" dirty="0">
                <a:solidFill>
                  <a:srgbClr val="002D73"/>
                </a:solidFill>
              </a:rPr>
              <a:t>Nursing Homes</a:t>
            </a:r>
          </a:p>
          <a:p>
            <a:r>
              <a:rPr lang="en-US" sz="3400" dirty="0">
                <a:solidFill>
                  <a:srgbClr val="002D73"/>
                </a:solidFill>
              </a:rPr>
              <a:t>Community Health Centers</a:t>
            </a:r>
          </a:p>
          <a:p>
            <a:r>
              <a:rPr lang="en-US" sz="3400" dirty="0">
                <a:solidFill>
                  <a:srgbClr val="002D73"/>
                </a:solidFill>
              </a:rPr>
              <a:t>Adult Care Facilities</a:t>
            </a:r>
          </a:p>
          <a:p>
            <a:r>
              <a:rPr lang="en-US" sz="3400" dirty="0">
                <a:solidFill>
                  <a:srgbClr val="002D73"/>
                </a:solidFill>
              </a:rPr>
              <a:t>Hospice</a:t>
            </a:r>
          </a:p>
          <a:p>
            <a:r>
              <a:rPr lang="en-US" sz="3400" dirty="0">
                <a:solidFill>
                  <a:srgbClr val="002D73"/>
                </a:solidFill>
              </a:rPr>
              <a:t>Emergency Managers</a:t>
            </a:r>
          </a:p>
          <a:p>
            <a:r>
              <a:rPr lang="en-US" sz="3400" dirty="0">
                <a:solidFill>
                  <a:srgbClr val="002D73"/>
                </a:solidFill>
              </a:rPr>
              <a:t>EMS</a:t>
            </a:r>
          </a:p>
        </p:txBody>
      </p:sp>
      <p:pic>
        <p:nvPicPr>
          <p:cNvPr id="5" name="Picture 4">
            <a:extLst>
              <a:ext uri="{FF2B5EF4-FFF2-40B4-BE49-F238E27FC236}">
                <a16:creationId xmlns:a16="http://schemas.microsoft.com/office/drawing/2014/main" id="{69BA6BDE-7F90-4E27-BE02-CA3DC0042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570" y="736492"/>
            <a:ext cx="1511715" cy="1158469"/>
          </a:xfrm>
          <a:prstGeom prst="rect">
            <a:avLst/>
          </a:prstGeom>
        </p:spPr>
      </p:pic>
      <p:pic>
        <p:nvPicPr>
          <p:cNvPr id="7" name="Picture 6">
            <a:extLst>
              <a:ext uri="{FF2B5EF4-FFF2-40B4-BE49-F238E27FC236}">
                <a16:creationId xmlns:a16="http://schemas.microsoft.com/office/drawing/2014/main" id="{20888DE1-04E9-4451-B751-7DB714EDDC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0442" y="793569"/>
            <a:ext cx="1511715" cy="1233867"/>
          </a:xfrm>
          <a:prstGeom prst="rect">
            <a:avLst/>
          </a:prstGeom>
        </p:spPr>
      </p:pic>
      <p:pic>
        <p:nvPicPr>
          <p:cNvPr id="9" name="Picture 8">
            <a:extLst>
              <a:ext uri="{FF2B5EF4-FFF2-40B4-BE49-F238E27FC236}">
                <a16:creationId xmlns:a16="http://schemas.microsoft.com/office/drawing/2014/main" id="{9C6DDBC0-E2EC-4C81-9C6C-06AB32AD95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0229" y="2851449"/>
            <a:ext cx="1868992" cy="1244749"/>
          </a:xfrm>
          <a:prstGeom prst="rect">
            <a:avLst/>
          </a:prstGeom>
        </p:spPr>
      </p:pic>
      <p:pic>
        <p:nvPicPr>
          <p:cNvPr id="11" name="Picture 10">
            <a:extLst>
              <a:ext uri="{FF2B5EF4-FFF2-40B4-BE49-F238E27FC236}">
                <a16:creationId xmlns:a16="http://schemas.microsoft.com/office/drawing/2014/main" id="{08E38474-C8B5-4805-BDF8-F472217B7A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3580" y="1993005"/>
            <a:ext cx="1919003" cy="1068812"/>
          </a:xfrm>
          <a:prstGeom prst="rect">
            <a:avLst/>
          </a:prstGeom>
        </p:spPr>
      </p:pic>
      <p:pic>
        <p:nvPicPr>
          <p:cNvPr id="13" name="Picture 12">
            <a:extLst>
              <a:ext uri="{FF2B5EF4-FFF2-40B4-BE49-F238E27FC236}">
                <a16:creationId xmlns:a16="http://schemas.microsoft.com/office/drawing/2014/main" id="{83D93447-4C5B-4029-AFF8-B7AB115326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0997" y="1706476"/>
            <a:ext cx="1455288" cy="1158727"/>
          </a:xfrm>
          <a:prstGeom prst="rect">
            <a:avLst/>
          </a:prstGeom>
        </p:spPr>
      </p:pic>
      <p:pic>
        <p:nvPicPr>
          <p:cNvPr id="15" name="Picture 14">
            <a:extLst>
              <a:ext uri="{FF2B5EF4-FFF2-40B4-BE49-F238E27FC236}">
                <a16:creationId xmlns:a16="http://schemas.microsoft.com/office/drawing/2014/main" id="{101F1210-9984-48FF-B255-EDCC4B41B4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0410" y="3061817"/>
            <a:ext cx="1244749" cy="1244749"/>
          </a:xfrm>
          <a:prstGeom prst="rect">
            <a:avLst/>
          </a:prstGeom>
        </p:spPr>
      </p:pic>
      <p:cxnSp>
        <p:nvCxnSpPr>
          <p:cNvPr id="17" name="Straight Arrow Connector 16">
            <a:extLst>
              <a:ext uri="{FF2B5EF4-FFF2-40B4-BE49-F238E27FC236}">
                <a16:creationId xmlns:a16="http://schemas.microsoft.com/office/drawing/2014/main" id="{0BC0DC57-3DA0-4D8C-B0CB-5B6C171148ED}"/>
              </a:ext>
            </a:extLst>
          </p:cNvPr>
          <p:cNvCxnSpPr/>
          <p:nvPr/>
        </p:nvCxnSpPr>
        <p:spPr>
          <a:xfrm>
            <a:off x="254523" y="2023875"/>
            <a:ext cx="499621" cy="2411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63DB1062-F88F-4689-A093-7E69E4CA00C7}"/>
              </a:ext>
            </a:extLst>
          </p:cNvPr>
          <p:cNvCxnSpPr/>
          <p:nvPr/>
        </p:nvCxnSpPr>
        <p:spPr>
          <a:xfrm>
            <a:off x="216815" y="2344172"/>
            <a:ext cx="499621" cy="2411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0CB296F5-F0CF-4134-9B03-8D86977F5D3F}"/>
              </a:ext>
            </a:extLst>
          </p:cNvPr>
          <p:cNvCxnSpPr/>
          <p:nvPr/>
        </p:nvCxnSpPr>
        <p:spPr>
          <a:xfrm>
            <a:off x="203159" y="2701730"/>
            <a:ext cx="499621" cy="2411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0DCB767B-43B5-4D22-B3AF-35A052CE5308}"/>
              </a:ext>
            </a:extLst>
          </p:cNvPr>
          <p:cNvCxnSpPr/>
          <p:nvPr/>
        </p:nvCxnSpPr>
        <p:spPr>
          <a:xfrm>
            <a:off x="254522" y="3141129"/>
            <a:ext cx="499621" cy="2411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id="{489F22FF-3617-4C87-8802-9782130C44D7}"/>
              </a:ext>
            </a:extLst>
          </p:cNvPr>
          <p:cNvCxnSpPr/>
          <p:nvPr/>
        </p:nvCxnSpPr>
        <p:spPr>
          <a:xfrm>
            <a:off x="235669" y="3563617"/>
            <a:ext cx="499621" cy="2411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54260001-CBD3-4148-AD68-068F17AB5D9B}"/>
              </a:ext>
            </a:extLst>
          </p:cNvPr>
          <p:cNvCxnSpPr/>
          <p:nvPr/>
        </p:nvCxnSpPr>
        <p:spPr>
          <a:xfrm>
            <a:off x="254522" y="1220955"/>
            <a:ext cx="499621" cy="2411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id="{91A21DDD-FDCE-4FD6-ACE2-0B9086E94CDD}"/>
              </a:ext>
            </a:extLst>
          </p:cNvPr>
          <p:cNvCxnSpPr/>
          <p:nvPr/>
        </p:nvCxnSpPr>
        <p:spPr>
          <a:xfrm>
            <a:off x="254522" y="1585902"/>
            <a:ext cx="499621" cy="2411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8A7D8639-C637-4AAC-AD82-81B0468FDBBC}"/>
              </a:ext>
            </a:extLst>
          </p:cNvPr>
          <p:cNvCxnSpPr/>
          <p:nvPr/>
        </p:nvCxnSpPr>
        <p:spPr>
          <a:xfrm>
            <a:off x="254522" y="3996701"/>
            <a:ext cx="499621" cy="2411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F9A1ED32-EA46-4A0C-BA33-210690F65FC1}"/>
              </a:ext>
            </a:extLst>
          </p:cNvPr>
          <p:cNvCxnSpPr/>
          <p:nvPr/>
        </p:nvCxnSpPr>
        <p:spPr>
          <a:xfrm>
            <a:off x="279122" y="4346338"/>
            <a:ext cx="499621" cy="24114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6218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Exercise Schedule</a:t>
            </a:r>
          </a:p>
        </p:txBody>
      </p:sp>
      <p:sp>
        <p:nvSpPr>
          <p:cNvPr id="3" name="Content Placeholder 2"/>
          <p:cNvSpPr>
            <a:spLocks noGrp="1"/>
          </p:cNvSpPr>
          <p:nvPr>
            <p:ph idx="1"/>
          </p:nvPr>
        </p:nvSpPr>
        <p:spPr>
          <a:xfrm>
            <a:off x="457200" y="874712"/>
            <a:ext cx="8229600" cy="3394075"/>
          </a:xfrm>
        </p:spPr>
        <p:txBody>
          <a:bodyPr>
            <a:normAutofit/>
          </a:bodyPr>
          <a:lstStyle/>
          <a:p>
            <a:pPr marL="0" indent="0">
              <a:buNone/>
            </a:pPr>
            <a:endParaRPr lang="en-US" sz="2600" dirty="0">
              <a:solidFill>
                <a:srgbClr val="002D73"/>
              </a:solidFill>
            </a:endParaRPr>
          </a:p>
          <a:p>
            <a:r>
              <a:rPr lang="en-US" sz="2600" dirty="0">
                <a:solidFill>
                  <a:srgbClr val="002D73"/>
                </a:solidFill>
              </a:rPr>
              <a:t>MCM/IOC exercise dates and times:  Regionally determined</a:t>
            </a:r>
          </a:p>
          <a:p>
            <a:pPr lvl="1"/>
            <a:r>
              <a:rPr lang="en-US" sz="2200" dirty="0">
                <a:solidFill>
                  <a:srgbClr val="002D73"/>
                </a:solidFill>
              </a:rPr>
              <a:t>Central New York	February 27, 2019</a:t>
            </a:r>
          </a:p>
          <a:p>
            <a:pPr lvl="1"/>
            <a:r>
              <a:rPr lang="en-US" sz="2200" dirty="0">
                <a:solidFill>
                  <a:srgbClr val="002D73"/>
                </a:solidFill>
              </a:rPr>
              <a:t>Western New York	April 4, 2019</a:t>
            </a:r>
          </a:p>
          <a:p>
            <a:pPr lvl="1"/>
            <a:r>
              <a:rPr lang="en-US" sz="2200" dirty="0">
                <a:solidFill>
                  <a:srgbClr val="002D73"/>
                </a:solidFill>
              </a:rPr>
              <a:t>Capital District		April 11, 2019</a:t>
            </a:r>
          </a:p>
          <a:p>
            <a:pPr lvl="1"/>
            <a:r>
              <a:rPr lang="en-US" sz="2200" dirty="0">
                <a:solidFill>
                  <a:srgbClr val="002D73"/>
                </a:solidFill>
              </a:rPr>
              <a:t>Long Island		April 18, 2019</a:t>
            </a:r>
          </a:p>
          <a:p>
            <a:pPr lvl="1"/>
            <a:r>
              <a:rPr lang="en-US" sz="2200" dirty="0">
                <a:solidFill>
                  <a:srgbClr val="002D73"/>
                </a:solidFill>
              </a:rPr>
              <a:t>Lower Hudson Valley	May  9, 2019</a:t>
            </a:r>
          </a:p>
          <a:p>
            <a:pPr marL="0" indent="0">
              <a:buNone/>
            </a:pPr>
            <a:endParaRPr lang="en-US" dirty="0"/>
          </a:p>
        </p:txBody>
      </p:sp>
    </p:spTree>
    <p:extLst>
      <p:ext uri="{BB962C8B-B14F-4D97-AF65-F5344CB8AC3E}">
        <p14:creationId xmlns:p14="http://schemas.microsoft.com/office/powerpoint/2010/main" val="4184103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F1B6-5832-4E2A-9712-E03DDFA533A1}"/>
              </a:ext>
            </a:extLst>
          </p:cNvPr>
          <p:cNvSpPr>
            <a:spLocks noGrp="1"/>
          </p:cNvSpPr>
          <p:nvPr>
            <p:ph type="title"/>
          </p:nvPr>
        </p:nvSpPr>
        <p:spPr/>
        <p:txBody>
          <a:bodyPr>
            <a:normAutofit/>
          </a:bodyPr>
          <a:lstStyle/>
          <a:p>
            <a:pPr algn="l"/>
            <a:r>
              <a:rPr lang="en-US" sz="3600" b="1" dirty="0">
                <a:solidFill>
                  <a:srgbClr val="002D73"/>
                </a:solidFill>
              </a:rPr>
              <a:t>Reminders</a:t>
            </a:r>
          </a:p>
        </p:txBody>
      </p:sp>
      <p:sp>
        <p:nvSpPr>
          <p:cNvPr id="3" name="Content Placeholder 2">
            <a:extLst>
              <a:ext uri="{FF2B5EF4-FFF2-40B4-BE49-F238E27FC236}">
                <a16:creationId xmlns:a16="http://schemas.microsoft.com/office/drawing/2014/main" id="{2D438445-73E5-4D6B-BEA8-572A17880AFD}"/>
              </a:ext>
            </a:extLst>
          </p:cNvPr>
          <p:cNvSpPr>
            <a:spLocks noGrp="1"/>
          </p:cNvSpPr>
          <p:nvPr>
            <p:ph idx="1"/>
          </p:nvPr>
        </p:nvSpPr>
        <p:spPr>
          <a:xfrm>
            <a:off x="263951" y="1063625"/>
            <a:ext cx="8422849" cy="4079875"/>
          </a:xfrm>
        </p:spPr>
        <p:txBody>
          <a:bodyPr>
            <a:normAutofit fontScale="55000" lnSpcReduction="20000"/>
          </a:bodyPr>
          <a:lstStyle/>
          <a:p>
            <a:endParaRPr lang="en-US" dirty="0"/>
          </a:p>
          <a:p>
            <a:r>
              <a:rPr lang="en-US" dirty="0">
                <a:solidFill>
                  <a:srgbClr val="002D73"/>
                </a:solidFill>
              </a:rPr>
              <a:t>Please mute your phone line when not speaking to reduce background noise.</a:t>
            </a:r>
          </a:p>
          <a:p>
            <a:endParaRPr lang="en-US" dirty="0">
              <a:solidFill>
                <a:srgbClr val="002D73"/>
              </a:solidFill>
            </a:endParaRPr>
          </a:p>
          <a:p>
            <a:r>
              <a:rPr lang="en-US" dirty="0">
                <a:solidFill>
                  <a:srgbClr val="002D73"/>
                </a:solidFill>
              </a:rPr>
              <a:t>Please hold questions for the presenter until the end of the presentation.</a:t>
            </a:r>
          </a:p>
          <a:p>
            <a:endParaRPr lang="en-US" dirty="0">
              <a:solidFill>
                <a:srgbClr val="002D73"/>
              </a:solidFill>
            </a:endParaRPr>
          </a:p>
          <a:p>
            <a:r>
              <a:rPr lang="en-US" dirty="0">
                <a:solidFill>
                  <a:srgbClr val="002D73"/>
                </a:solidFill>
              </a:rPr>
              <a:t>Please use the chat box to ask questions at anytime during the webinar, and we will respond at the end of each presentation.</a:t>
            </a:r>
          </a:p>
          <a:p>
            <a:pPr marL="0" indent="0">
              <a:buNone/>
            </a:pPr>
            <a:endParaRPr lang="en-US" dirty="0">
              <a:solidFill>
                <a:srgbClr val="002D73"/>
              </a:solidFill>
            </a:endParaRPr>
          </a:p>
          <a:p>
            <a:r>
              <a:rPr lang="en-US" dirty="0">
                <a:solidFill>
                  <a:srgbClr val="002D73"/>
                </a:solidFill>
              </a:rPr>
              <a:t>Please do not put the conference call on hold!</a:t>
            </a:r>
          </a:p>
          <a:p>
            <a:pPr marL="0" indent="0">
              <a:buNone/>
            </a:pPr>
            <a:endParaRPr lang="en-US" dirty="0">
              <a:solidFill>
                <a:srgbClr val="002D73"/>
              </a:solidFill>
            </a:endParaRPr>
          </a:p>
          <a:p>
            <a:pPr marL="0" indent="0">
              <a:buNone/>
            </a:pPr>
            <a:endParaRPr lang="en-US" dirty="0">
              <a:solidFill>
                <a:srgbClr val="002D73"/>
              </a:solidFill>
            </a:endParaRPr>
          </a:p>
          <a:p>
            <a:endParaRPr lang="en-US" dirty="0">
              <a:solidFill>
                <a:srgbClr val="002D73"/>
              </a:solidFill>
            </a:endParaRPr>
          </a:p>
          <a:p>
            <a:r>
              <a:rPr lang="en-US" dirty="0">
                <a:solidFill>
                  <a:srgbClr val="002D73"/>
                </a:solidFill>
              </a:rPr>
              <a:t>Please do not close your web browser, as you may have difficulty returning to the presentation</a:t>
            </a:r>
          </a:p>
        </p:txBody>
      </p:sp>
      <p:pic>
        <p:nvPicPr>
          <p:cNvPr id="8" name="Picture 7">
            <a:extLst>
              <a:ext uri="{FF2B5EF4-FFF2-40B4-BE49-F238E27FC236}">
                <a16:creationId xmlns:a16="http://schemas.microsoft.com/office/drawing/2014/main" id="{922AE331-5665-45B7-9B76-390FC18A0A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2805" y="358380"/>
            <a:ext cx="1357244" cy="1017933"/>
          </a:xfrm>
          <a:prstGeom prst="rect">
            <a:avLst/>
          </a:prstGeom>
        </p:spPr>
      </p:pic>
      <p:pic>
        <p:nvPicPr>
          <p:cNvPr id="10" name="Picture 9">
            <a:extLst>
              <a:ext uri="{FF2B5EF4-FFF2-40B4-BE49-F238E27FC236}">
                <a16:creationId xmlns:a16="http://schemas.microsoft.com/office/drawing/2014/main" id="{DF0E3738-ED58-4DC9-98DD-E8A9C26CD5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3414" y="2770516"/>
            <a:ext cx="1942700" cy="1410486"/>
          </a:xfrm>
          <a:prstGeom prst="rect">
            <a:avLst/>
          </a:prstGeom>
        </p:spPr>
      </p:pic>
      <p:cxnSp>
        <p:nvCxnSpPr>
          <p:cNvPr id="12" name="Straight Arrow Connector 11">
            <a:extLst>
              <a:ext uri="{FF2B5EF4-FFF2-40B4-BE49-F238E27FC236}">
                <a16:creationId xmlns:a16="http://schemas.microsoft.com/office/drawing/2014/main" id="{E795BC36-93C1-4C1E-849C-2C56F92BBE24}"/>
              </a:ext>
            </a:extLst>
          </p:cNvPr>
          <p:cNvCxnSpPr>
            <a:cxnSpLocks/>
          </p:cNvCxnSpPr>
          <p:nvPr/>
        </p:nvCxnSpPr>
        <p:spPr>
          <a:xfrm flipH="1">
            <a:off x="7964314" y="4015818"/>
            <a:ext cx="96995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35451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2460-B448-477F-9C2C-AB5DE70BA6F9}"/>
              </a:ext>
            </a:extLst>
          </p:cNvPr>
          <p:cNvSpPr>
            <a:spLocks noGrp="1"/>
          </p:cNvSpPr>
          <p:nvPr>
            <p:ph type="title"/>
          </p:nvPr>
        </p:nvSpPr>
        <p:spPr>
          <a:xfrm>
            <a:off x="457200" y="206375"/>
            <a:ext cx="8229600" cy="4752124"/>
          </a:xfrm>
        </p:spPr>
        <p:txBody>
          <a:bodyPr/>
          <a:lstStyle/>
          <a:p>
            <a:r>
              <a:rPr lang="en-US" b="1" dirty="0">
                <a:solidFill>
                  <a:srgbClr val="002D73"/>
                </a:solidFill>
              </a:rPr>
              <a:t>Exercise Conduct</a:t>
            </a:r>
          </a:p>
        </p:txBody>
      </p:sp>
    </p:spTree>
    <p:extLst>
      <p:ext uri="{BB962C8B-B14F-4D97-AF65-F5344CB8AC3E}">
        <p14:creationId xmlns:p14="http://schemas.microsoft.com/office/powerpoint/2010/main" val="3824980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7690EB-1C2E-49A7-913E-C358FE8133F7}"/>
              </a:ext>
            </a:extLst>
          </p:cNvPr>
          <p:cNvSpPr>
            <a:spLocks noGrp="1"/>
          </p:cNvSpPr>
          <p:nvPr>
            <p:ph type="title"/>
          </p:nvPr>
        </p:nvSpPr>
        <p:spPr/>
        <p:txBody>
          <a:bodyPr>
            <a:normAutofit/>
          </a:bodyPr>
          <a:lstStyle/>
          <a:p>
            <a:pPr algn="l"/>
            <a:r>
              <a:rPr lang="en-US" sz="3600" b="1" dirty="0">
                <a:solidFill>
                  <a:srgbClr val="002D73"/>
                </a:solidFill>
              </a:rPr>
              <a:t>Exercise Roles</a:t>
            </a:r>
          </a:p>
        </p:txBody>
      </p:sp>
      <p:sp>
        <p:nvSpPr>
          <p:cNvPr id="4" name="Content Placeholder 3">
            <a:extLst>
              <a:ext uri="{FF2B5EF4-FFF2-40B4-BE49-F238E27FC236}">
                <a16:creationId xmlns:a16="http://schemas.microsoft.com/office/drawing/2014/main" id="{567A7575-FB6D-4E8D-B207-17A6922D496F}"/>
              </a:ext>
            </a:extLst>
          </p:cNvPr>
          <p:cNvSpPr>
            <a:spLocks noGrp="1"/>
          </p:cNvSpPr>
          <p:nvPr>
            <p:ph idx="1"/>
          </p:nvPr>
        </p:nvSpPr>
        <p:spPr/>
        <p:txBody>
          <a:bodyPr>
            <a:normAutofit lnSpcReduction="10000"/>
          </a:bodyPr>
          <a:lstStyle/>
          <a:p>
            <a:r>
              <a:rPr lang="en-US" sz="2800" dirty="0">
                <a:solidFill>
                  <a:srgbClr val="002D73"/>
                </a:solidFill>
              </a:rPr>
              <a:t>Controller</a:t>
            </a:r>
          </a:p>
          <a:p>
            <a:endParaRPr lang="en-US" sz="2800" dirty="0">
              <a:solidFill>
                <a:srgbClr val="002D73"/>
              </a:solidFill>
            </a:endParaRPr>
          </a:p>
          <a:p>
            <a:r>
              <a:rPr lang="en-US" sz="2800" dirty="0">
                <a:solidFill>
                  <a:srgbClr val="002D73"/>
                </a:solidFill>
              </a:rPr>
              <a:t>Evaluator </a:t>
            </a:r>
          </a:p>
          <a:p>
            <a:endParaRPr lang="en-US" sz="2800" dirty="0">
              <a:solidFill>
                <a:srgbClr val="002D73"/>
              </a:solidFill>
            </a:endParaRPr>
          </a:p>
          <a:p>
            <a:r>
              <a:rPr lang="en-US" sz="2800" dirty="0">
                <a:solidFill>
                  <a:srgbClr val="002D73"/>
                </a:solidFill>
              </a:rPr>
              <a:t>Player/Participant</a:t>
            </a:r>
          </a:p>
          <a:p>
            <a:endParaRPr lang="en-US" sz="2800" dirty="0">
              <a:solidFill>
                <a:srgbClr val="002D73"/>
              </a:solidFill>
            </a:endParaRPr>
          </a:p>
          <a:p>
            <a:r>
              <a:rPr lang="en-US" sz="2800" dirty="0">
                <a:solidFill>
                  <a:srgbClr val="002D73"/>
                </a:solidFill>
              </a:rPr>
              <a:t>Observers (optional)</a:t>
            </a:r>
          </a:p>
          <a:p>
            <a:pPr marL="0" indent="0">
              <a:buNone/>
            </a:pPr>
            <a:endParaRPr lang="en-US" dirty="0"/>
          </a:p>
        </p:txBody>
      </p:sp>
      <p:pic>
        <p:nvPicPr>
          <p:cNvPr id="6" name="Picture 5">
            <a:extLst>
              <a:ext uri="{FF2B5EF4-FFF2-40B4-BE49-F238E27FC236}">
                <a16:creationId xmlns:a16="http://schemas.microsoft.com/office/drawing/2014/main" id="{D875F71E-84D6-4FC3-A11A-BAE2FD0CF7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4276" y="1245517"/>
            <a:ext cx="3727044" cy="2677212"/>
          </a:xfrm>
          <a:prstGeom prst="rect">
            <a:avLst/>
          </a:prstGeom>
        </p:spPr>
      </p:pic>
      <p:cxnSp>
        <p:nvCxnSpPr>
          <p:cNvPr id="8" name="Straight Arrow Connector 7">
            <a:extLst>
              <a:ext uri="{FF2B5EF4-FFF2-40B4-BE49-F238E27FC236}">
                <a16:creationId xmlns:a16="http://schemas.microsoft.com/office/drawing/2014/main" id="{3EC67E4E-ECBD-4AD8-B221-4057530B19D3}"/>
              </a:ext>
            </a:extLst>
          </p:cNvPr>
          <p:cNvCxnSpPr>
            <a:cxnSpLocks/>
          </p:cNvCxnSpPr>
          <p:nvPr/>
        </p:nvCxnSpPr>
        <p:spPr>
          <a:xfrm>
            <a:off x="179109" y="2743200"/>
            <a:ext cx="377072" cy="44306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98340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A7A1-6C60-47F8-8559-72B6F6E29479}"/>
              </a:ext>
            </a:extLst>
          </p:cNvPr>
          <p:cNvSpPr>
            <a:spLocks noGrp="1"/>
          </p:cNvSpPr>
          <p:nvPr>
            <p:ph type="title"/>
          </p:nvPr>
        </p:nvSpPr>
        <p:spPr/>
        <p:txBody>
          <a:bodyPr>
            <a:normAutofit/>
          </a:bodyPr>
          <a:lstStyle/>
          <a:p>
            <a:pPr algn="l"/>
            <a:r>
              <a:rPr lang="en-US" sz="3600" b="1" dirty="0">
                <a:solidFill>
                  <a:srgbClr val="002060"/>
                </a:solidFill>
              </a:rPr>
              <a:t>IOC Exercise Algorithm</a:t>
            </a:r>
          </a:p>
        </p:txBody>
      </p:sp>
      <p:sp>
        <p:nvSpPr>
          <p:cNvPr id="3" name="Content Placeholder 2">
            <a:extLst>
              <a:ext uri="{FF2B5EF4-FFF2-40B4-BE49-F238E27FC236}">
                <a16:creationId xmlns:a16="http://schemas.microsoft.com/office/drawing/2014/main" id="{694F2CA5-0AFF-45C9-ADA5-260B5FC2185B}"/>
              </a:ext>
            </a:extLst>
          </p:cNvPr>
          <p:cNvSpPr>
            <a:spLocks noGrp="1"/>
          </p:cNvSpPr>
          <p:nvPr>
            <p:ph idx="1"/>
          </p:nvPr>
        </p:nvSpPr>
        <p:spPr>
          <a:xfrm>
            <a:off x="457200" y="1186626"/>
            <a:ext cx="8445261" cy="3860024"/>
          </a:xfrm>
        </p:spPr>
        <p:txBody>
          <a:bodyPr>
            <a:normAutofit fontScale="92500" lnSpcReduction="20000"/>
          </a:bodyPr>
          <a:lstStyle/>
          <a:p>
            <a:pPr marL="0" indent="0" algn="ctr">
              <a:buNone/>
            </a:pPr>
            <a:r>
              <a:rPr lang="en-US" sz="3400" b="1" dirty="0">
                <a:solidFill>
                  <a:srgbClr val="002060"/>
                </a:solidFill>
              </a:rPr>
              <a:t>STARTEX </a:t>
            </a:r>
          </a:p>
          <a:p>
            <a:pPr lvl="0"/>
            <a:r>
              <a:rPr lang="en-US" sz="2400" dirty="0">
                <a:solidFill>
                  <a:srgbClr val="002060"/>
                </a:solidFill>
              </a:rPr>
              <a:t>NYSDOH Regional Offices send IHANS alert to coalition members via phone, text, and email, directing partners to HERDS survey on HCS with name of drill survey (IOC Drill).</a:t>
            </a:r>
          </a:p>
          <a:p>
            <a:pPr lvl="0"/>
            <a:r>
              <a:rPr lang="en-US" sz="2400" dirty="0">
                <a:solidFill>
                  <a:srgbClr val="002060"/>
                </a:solidFill>
              </a:rPr>
              <a:t>Phone and text alerts will direct partners to check their emails.</a:t>
            </a:r>
          </a:p>
          <a:p>
            <a:pPr lvl="0"/>
            <a:r>
              <a:rPr lang="en-US" sz="2400" dirty="0">
                <a:solidFill>
                  <a:srgbClr val="002060"/>
                </a:solidFill>
              </a:rPr>
              <a:t>LHDs will be alerted via same modalities.</a:t>
            </a:r>
          </a:p>
          <a:p>
            <a:pPr lvl="0"/>
            <a:r>
              <a:rPr lang="en-US" sz="2400" dirty="0">
                <a:solidFill>
                  <a:srgbClr val="002060"/>
                </a:solidFill>
              </a:rPr>
              <a:t>Email alert will direct all healthcare providers to complete HERDS survey by close of business.  </a:t>
            </a:r>
          </a:p>
          <a:p>
            <a:pPr lvl="0"/>
            <a:r>
              <a:rPr lang="en-US" sz="2400" dirty="0">
                <a:solidFill>
                  <a:srgbClr val="002060"/>
                </a:solidFill>
              </a:rPr>
              <a:t>If coalition members do not have access to HCS, ROs determine different mechanism to get message out.</a:t>
            </a:r>
          </a:p>
          <a:p>
            <a:r>
              <a:rPr lang="en-US" sz="2400" b="1" dirty="0">
                <a:solidFill>
                  <a:srgbClr val="002060"/>
                </a:solidFill>
              </a:rPr>
              <a:t>Any problems completing the IHANS alert, call RO IHANS IT for support. </a:t>
            </a:r>
          </a:p>
          <a:p>
            <a:pPr marL="0" indent="0">
              <a:buNone/>
            </a:pPr>
            <a:endParaRPr lang="en-US" sz="3500" b="1" dirty="0">
              <a:solidFill>
                <a:srgbClr val="002060"/>
              </a:solidFill>
            </a:endParaRPr>
          </a:p>
          <a:p>
            <a:pPr marL="0" indent="0">
              <a:buNone/>
            </a:pPr>
            <a:endParaRPr lang="en-US" sz="3500" dirty="0">
              <a:solidFill>
                <a:srgbClr val="002060"/>
              </a:solidFill>
            </a:endParaRPr>
          </a:p>
          <a:p>
            <a:pPr marL="0" indent="0">
              <a:buNone/>
            </a:pPr>
            <a:endParaRPr lang="en-US" sz="3500" b="1" dirty="0">
              <a:solidFill>
                <a:srgbClr val="002060"/>
              </a:solidFill>
            </a:endParaRPr>
          </a:p>
          <a:p>
            <a:endParaRPr lang="en-US" sz="1600" dirty="0"/>
          </a:p>
        </p:txBody>
      </p:sp>
    </p:spTree>
    <p:extLst>
      <p:ext uri="{BB962C8B-B14F-4D97-AF65-F5344CB8AC3E}">
        <p14:creationId xmlns:p14="http://schemas.microsoft.com/office/powerpoint/2010/main" val="728767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Final Reminders</a:t>
            </a:r>
          </a:p>
        </p:txBody>
      </p:sp>
      <p:sp>
        <p:nvSpPr>
          <p:cNvPr id="3" name="Content Placeholder 2"/>
          <p:cNvSpPr>
            <a:spLocks noGrp="1"/>
          </p:cNvSpPr>
          <p:nvPr>
            <p:ph idx="1"/>
          </p:nvPr>
        </p:nvSpPr>
        <p:spPr/>
        <p:txBody>
          <a:bodyPr>
            <a:normAutofit/>
          </a:bodyPr>
          <a:lstStyle/>
          <a:p>
            <a:r>
              <a:rPr lang="en-US" sz="2400" dirty="0">
                <a:solidFill>
                  <a:srgbClr val="002D73"/>
                </a:solidFill>
              </a:rPr>
              <a:t>Safety comes first. Use the phrase </a:t>
            </a:r>
            <a:r>
              <a:rPr lang="en-US" sz="2400" b="1" dirty="0">
                <a:solidFill>
                  <a:srgbClr val="FF0000"/>
                </a:solidFill>
              </a:rPr>
              <a:t>“real-world emergency”</a:t>
            </a:r>
            <a:r>
              <a:rPr lang="en-US" sz="2400" b="1" dirty="0">
                <a:solidFill>
                  <a:srgbClr val="002D73"/>
                </a:solidFill>
              </a:rPr>
              <a:t> </a:t>
            </a:r>
            <a:r>
              <a:rPr lang="en-US" sz="2400" dirty="0">
                <a:solidFill>
                  <a:srgbClr val="002D73"/>
                </a:solidFill>
              </a:rPr>
              <a:t>when an emergency occurs</a:t>
            </a:r>
          </a:p>
          <a:p>
            <a:r>
              <a:rPr lang="en-US" sz="2400" dirty="0">
                <a:solidFill>
                  <a:srgbClr val="002D73"/>
                </a:solidFill>
              </a:rPr>
              <a:t>Know your role and responsibilities</a:t>
            </a:r>
          </a:p>
          <a:p>
            <a:r>
              <a:rPr lang="en-US" sz="2400" dirty="0">
                <a:solidFill>
                  <a:srgbClr val="002D73"/>
                </a:solidFill>
              </a:rPr>
              <a:t>Understand the scenario</a:t>
            </a:r>
          </a:p>
          <a:p>
            <a:r>
              <a:rPr lang="en-US" sz="2400" dirty="0">
                <a:solidFill>
                  <a:srgbClr val="002D73"/>
                </a:solidFill>
              </a:rPr>
              <a:t>Do not prompt or get in the way of players</a:t>
            </a:r>
          </a:p>
          <a:p>
            <a:r>
              <a:rPr lang="en-US" sz="2400" dirty="0">
                <a:solidFill>
                  <a:srgbClr val="002D73"/>
                </a:solidFill>
              </a:rPr>
              <a:t>Contact the Regional Office with any problems or questions</a:t>
            </a:r>
          </a:p>
          <a:p>
            <a:endParaRPr lang="en-US" dirty="0"/>
          </a:p>
        </p:txBody>
      </p:sp>
    </p:spTree>
    <p:extLst>
      <p:ext uri="{BB962C8B-B14F-4D97-AF65-F5344CB8AC3E}">
        <p14:creationId xmlns:p14="http://schemas.microsoft.com/office/powerpoint/2010/main" val="1257987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4"/>
            <a:ext cx="8229600" cy="5392452"/>
          </a:xfrm>
        </p:spPr>
        <p:txBody>
          <a:bodyPr>
            <a:normAutofit/>
          </a:bodyPr>
          <a:lstStyle/>
          <a:p>
            <a:r>
              <a:rPr lang="en-US" b="1" dirty="0">
                <a:solidFill>
                  <a:srgbClr val="002D73"/>
                </a:solidFill>
              </a:rPr>
              <a:t>Questions?</a:t>
            </a:r>
            <a:br>
              <a:rPr lang="en-US" dirty="0">
                <a:solidFill>
                  <a:srgbClr val="002D73"/>
                </a:solidFill>
              </a:rPr>
            </a:br>
            <a:br>
              <a:rPr lang="en-US" dirty="0">
                <a:solidFill>
                  <a:srgbClr val="002D73"/>
                </a:solidFill>
              </a:rPr>
            </a:br>
            <a:r>
              <a:rPr lang="en-US" sz="3600" dirty="0">
                <a:solidFill>
                  <a:srgbClr val="002D73"/>
                </a:solidFill>
              </a:rPr>
              <a:t>Pat Anders</a:t>
            </a:r>
            <a:br>
              <a:rPr lang="en-US" dirty="0">
                <a:solidFill>
                  <a:srgbClr val="002D73"/>
                </a:solidFill>
              </a:rPr>
            </a:br>
            <a:br>
              <a:rPr lang="en-US" dirty="0"/>
            </a:br>
            <a:r>
              <a:rPr lang="en-US" sz="2800" dirty="0">
                <a:hlinkClick r:id="rId2"/>
              </a:rPr>
              <a:t>patricia.anders@health.ny.gov</a:t>
            </a:r>
            <a:br>
              <a:rPr lang="en-US" dirty="0"/>
            </a:b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7338" y="1124262"/>
            <a:ext cx="1965585" cy="1965585"/>
          </a:xfrm>
          <a:prstGeom prst="rect">
            <a:avLst/>
          </a:prstGeom>
        </p:spPr>
      </p:pic>
    </p:spTree>
    <p:extLst>
      <p:ext uri="{BB962C8B-B14F-4D97-AF65-F5344CB8AC3E}">
        <p14:creationId xmlns:p14="http://schemas.microsoft.com/office/powerpoint/2010/main" val="155020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96E034-F87B-430C-9799-2DEA8DA15045}"/>
              </a:ext>
            </a:extLst>
          </p:cNvPr>
          <p:cNvSpPr>
            <a:spLocks noGrp="1"/>
          </p:cNvSpPr>
          <p:nvPr>
            <p:ph type="title"/>
          </p:nvPr>
        </p:nvSpPr>
        <p:spPr/>
        <p:txBody>
          <a:bodyPr>
            <a:normAutofit/>
          </a:bodyPr>
          <a:lstStyle/>
          <a:p>
            <a:pPr algn="l"/>
            <a:r>
              <a:rPr lang="en-US" sz="3600" b="1" dirty="0">
                <a:solidFill>
                  <a:srgbClr val="002D73"/>
                </a:solidFill>
              </a:rPr>
              <a:t>Briefing Objectives</a:t>
            </a:r>
          </a:p>
        </p:txBody>
      </p:sp>
      <p:sp>
        <p:nvSpPr>
          <p:cNvPr id="7" name="Content Placeholder 6">
            <a:extLst>
              <a:ext uri="{FF2B5EF4-FFF2-40B4-BE49-F238E27FC236}">
                <a16:creationId xmlns:a16="http://schemas.microsoft.com/office/drawing/2014/main" id="{E9D2C0DB-A02E-49E3-A195-703C067BAF67}"/>
              </a:ext>
            </a:extLst>
          </p:cNvPr>
          <p:cNvSpPr>
            <a:spLocks noGrp="1"/>
          </p:cNvSpPr>
          <p:nvPr>
            <p:ph idx="1"/>
          </p:nvPr>
        </p:nvSpPr>
        <p:spPr/>
        <p:txBody>
          <a:bodyPr>
            <a:normAutofit/>
          </a:bodyPr>
          <a:lstStyle/>
          <a:p>
            <a:r>
              <a:rPr lang="en-US" sz="2800" dirty="0">
                <a:solidFill>
                  <a:srgbClr val="002D73"/>
                </a:solidFill>
              </a:rPr>
              <a:t>Understand the capabilities and the objectives of the three exercises</a:t>
            </a:r>
          </a:p>
          <a:p>
            <a:pPr marL="0" indent="0">
              <a:buNone/>
            </a:pPr>
            <a:endParaRPr lang="en-US" sz="2400" dirty="0">
              <a:solidFill>
                <a:srgbClr val="002D73"/>
              </a:solidFill>
            </a:endParaRPr>
          </a:p>
          <a:p>
            <a:r>
              <a:rPr lang="en-US" sz="2800" dirty="0">
                <a:solidFill>
                  <a:srgbClr val="002D73"/>
                </a:solidFill>
              </a:rPr>
              <a:t>Understand the integration of the three exercises</a:t>
            </a:r>
          </a:p>
        </p:txBody>
      </p:sp>
      <p:pic>
        <p:nvPicPr>
          <p:cNvPr id="13" name="Picture 12">
            <a:extLst>
              <a:ext uri="{FF2B5EF4-FFF2-40B4-BE49-F238E27FC236}">
                <a16:creationId xmlns:a16="http://schemas.microsoft.com/office/drawing/2014/main" id="{2D78A2C8-5336-455C-87ED-8C5CCDD25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321" y="3148552"/>
            <a:ext cx="3152971" cy="1883793"/>
          </a:xfrm>
          <a:prstGeom prst="rect">
            <a:avLst/>
          </a:prstGeom>
        </p:spPr>
      </p:pic>
    </p:spTree>
    <p:extLst>
      <p:ext uri="{BB962C8B-B14F-4D97-AF65-F5344CB8AC3E}">
        <p14:creationId xmlns:p14="http://schemas.microsoft.com/office/powerpoint/2010/main" val="156689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4941-FD1C-4B98-9ED2-EAA9DFED7A66}"/>
              </a:ext>
            </a:extLst>
          </p:cNvPr>
          <p:cNvSpPr>
            <a:spLocks noGrp="1"/>
          </p:cNvSpPr>
          <p:nvPr>
            <p:ph type="title"/>
          </p:nvPr>
        </p:nvSpPr>
        <p:spPr>
          <a:xfrm>
            <a:off x="457200" y="206375"/>
            <a:ext cx="8229600" cy="4827538"/>
          </a:xfrm>
        </p:spPr>
        <p:txBody>
          <a:bodyPr/>
          <a:lstStyle/>
          <a:p>
            <a:r>
              <a:rPr lang="en-US" b="1" dirty="0">
                <a:solidFill>
                  <a:srgbClr val="002D73"/>
                </a:solidFill>
              </a:rPr>
              <a:t>Capabilities To Be Tested</a:t>
            </a:r>
          </a:p>
        </p:txBody>
      </p:sp>
    </p:spTree>
    <p:extLst>
      <p:ext uri="{BB962C8B-B14F-4D97-AF65-F5344CB8AC3E}">
        <p14:creationId xmlns:p14="http://schemas.microsoft.com/office/powerpoint/2010/main" val="107845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Capabilities</a:t>
            </a:r>
          </a:p>
        </p:txBody>
      </p:sp>
      <p:sp>
        <p:nvSpPr>
          <p:cNvPr id="3" name="Content Placeholder 2"/>
          <p:cNvSpPr>
            <a:spLocks noGrp="1"/>
          </p:cNvSpPr>
          <p:nvPr>
            <p:ph sz="half" idx="1"/>
          </p:nvPr>
        </p:nvSpPr>
        <p:spPr>
          <a:xfrm>
            <a:off x="457200" y="1200150"/>
            <a:ext cx="4038600" cy="3833763"/>
          </a:xfrm>
        </p:spPr>
        <p:txBody>
          <a:bodyPr>
            <a:normAutofit fontScale="47500" lnSpcReduction="20000"/>
          </a:bodyPr>
          <a:lstStyle/>
          <a:p>
            <a:r>
              <a:rPr lang="en-US" sz="3300" b="1" dirty="0">
                <a:solidFill>
                  <a:srgbClr val="002D73"/>
                </a:solidFill>
              </a:rPr>
              <a:t>Coalition Surge Test</a:t>
            </a:r>
          </a:p>
          <a:p>
            <a:pPr lvl="1"/>
            <a:r>
              <a:rPr lang="en-US" sz="2900" dirty="0">
                <a:solidFill>
                  <a:srgbClr val="002D73"/>
                </a:solidFill>
              </a:rPr>
              <a:t>Foundation for Health Care and Medical Readiness</a:t>
            </a:r>
          </a:p>
          <a:p>
            <a:pPr lvl="1"/>
            <a:r>
              <a:rPr lang="en-US" sz="2900" dirty="0">
                <a:solidFill>
                  <a:srgbClr val="002D73"/>
                </a:solidFill>
              </a:rPr>
              <a:t>Health Care and Medical Response Coordination</a:t>
            </a:r>
          </a:p>
          <a:p>
            <a:pPr lvl="1"/>
            <a:r>
              <a:rPr lang="en-US" sz="2900" dirty="0">
                <a:solidFill>
                  <a:srgbClr val="002D73"/>
                </a:solidFill>
              </a:rPr>
              <a:t>Continuity of Health Care Service Delivery</a:t>
            </a:r>
          </a:p>
          <a:p>
            <a:pPr lvl="1"/>
            <a:r>
              <a:rPr lang="en-US" sz="2900" dirty="0">
                <a:solidFill>
                  <a:srgbClr val="002D73"/>
                </a:solidFill>
              </a:rPr>
              <a:t>Medical Surge</a:t>
            </a:r>
          </a:p>
          <a:p>
            <a:pPr marL="457200" lvl="1" indent="0">
              <a:buNone/>
            </a:pPr>
            <a:endParaRPr lang="en-US" sz="2800" dirty="0">
              <a:solidFill>
                <a:srgbClr val="002D73"/>
              </a:solidFill>
            </a:endParaRPr>
          </a:p>
          <a:p>
            <a:r>
              <a:rPr lang="en-US" sz="3300" b="1" dirty="0">
                <a:solidFill>
                  <a:srgbClr val="002D73"/>
                </a:solidFill>
              </a:rPr>
              <a:t>Medical Countermeasure 3-of-3 Drills</a:t>
            </a:r>
          </a:p>
          <a:p>
            <a:pPr lvl="1"/>
            <a:r>
              <a:rPr lang="en-US" sz="3400" dirty="0">
                <a:solidFill>
                  <a:srgbClr val="002D73"/>
                </a:solidFill>
              </a:rPr>
              <a:t>Medical Materiel Management and Distribution Exercise</a:t>
            </a:r>
          </a:p>
          <a:p>
            <a:pPr marL="457200" lvl="1" indent="0">
              <a:buNone/>
            </a:pPr>
            <a:endParaRPr lang="en-US" sz="2400" dirty="0">
              <a:solidFill>
                <a:srgbClr val="002D73"/>
              </a:solidFill>
            </a:endParaRPr>
          </a:p>
          <a:p>
            <a:r>
              <a:rPr lang="en-US" sz="3800" b="1" dirty="0">
                <a:solidFill>
                  <a:srgbClr val="002D73"/>
                </a:solidFill>
              </a:rPr>
              <a:t>Interoperable Communications Drills</a:t>
            </a:r>
          </a:p>
          <a:p>
            <a:pPr lvl="1"/>
            <a:r>
              <a:rPr lang="en-US" sz="4000" dirty="0">
                <a:solidFill>
                  <a:srgbClr val="002D73"/>
                </a:solidFill>
              </a:rPr>
              <a:t>Information Sharing</a:t>
            </a:r>
          </a:p>
        </p:txBody>
      </p:sp>
      <p:pic>
        <p:nvPicPr>
          <p:cNvPr id="5" name="Picture 4">
            <a:extLst>
              <a:ext uri="{FF2B5EF4-FFF2-40B4-BE49-F238E27FC236}">
                <a16:creationId xmlns:a16="http://schemas.microsoft.com/office/drawing/2014/main" id="{89F9353A-F869-4397-B3C7-F034B8061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8838" y="1200150"/>
            <a:ext cx="3116917" cy="2307091"/>
          </a:xfrm>
          <a:prstGeom prst="rect">
            <a:avLst/>
          </a:prstGeom>
        </p:spPr>
      </p:pic>
      <p:pic>
        <p:nvPicPr>
          <p:cNvPr id="1026" name="Picture 2" descr="https://www.cdc.gov/cpr/readiness/00_images/capabilities_thumb_2.jpg">
            <a:extLst>
              <a:ext uri="{FF2B5EF4-FFF2-40B4-BE49-F238E27FC236}">
                <a16:creationId xmlns:a16="http://schemas.microsoft.com/office/drawing/2014/main" id="{20D146FD-2083-492A-B411-21FF3B5315F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59399" y="2073228"/>
            <a:ext cx="2427402" cy="286389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01A3CB43-76EE-433B-B1B6-BF74F05EE853}"/>
              </a:ext>
            </a:extLst>
          </p:cNvPr>
          <p:cNvCxnSpPr>
            <a:cxnSpLocks/>
          </p:cNvCxnSpPr>
          <p:nvPr/>
        </p:nvCxnSpPr>
        <p:spPr>
          <a:xfrm flipH="1">
            <a:off x="3704734" y="4656842"/>
            <a:ext cx="970961" cy="0"/>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4559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A28E-F5C1-4625-BBA3-E5954103BCB2}"/>
              </a:ext>
            </a:extLst>
          </p:cNvPr>
          <p:cNvSpPr>
            <a:spLocks noGrp="1"/>
          </p:cNvSpPr>
          <p:nvPr>
            <p:ph type="title"/>
          </p:nvPr>
        </p:nvSpPr>
        <p:spPr>
          <a:xfrm>
            <a:off x="457200" y="206374"/>
            <a:ext cx="8229600" cy="4667283"/>
          </a:xfrm>
        </p:spPr>
        <p:txBody>
          <a:bodyPr>
            <a:normAutofit/>
          </a:bodyPr>
          <a:lstStyle/>
          <a:p>
            <a:r>
              <a:rPr lang="en-US" b="1" dirty="0">
                <a:solidFill>
                  <a:srgbClr val="002D73"/>
                </a:solidFill>
              </a:rPr>
              <a:t>Overview of Required Exercises</a:t>
            </a:r>
          </a:p>
        </p:txBody>
      </p:sp>
    </p:spTree>
    <p:extLst>
      <p:ext uri="{BB962C8B-B14F-4D97-AF65-F5344CB8AC3E}">
        <p14:creationId xmlns:p14="http://schemas.microsoft.com/office/powerpoint/2010/main" val="133303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Exercise Overview</a:t>
            </a:r>
          </a:p>
        </p:txBody>
      </p:sp>
      <p:sp>
        <p:nvSpPr>
          <p:cNvPr id="3" name="Content Placeholder 2"/>
          <p:cNvSpPr>
            <a:spLocks noGrp="1"/>
          </p:cNvSpPr>
          <p:nvPr>
            <p:ph idx="1"/>
          </p:nvPr>
        </p:nvSpPr>
        <p:spPr/>
        <p:txBody>
          <a:bodyPr>
            <a:noAutofit/>
          </a:bodyPr>
          <a:lstStyle/>
          <a:p>
            <a:r>
              <a:rPr lang="en-US" sz="2600" dirty="0">
                <a:solidFill>
                  <a:srgbClr val="002D73"/>
                </a:solidFill>
              </a:rPr>
              <a:t>Conduct an annual </a:t>
            </a:r>
            <a:r>
              <a:rPr lang="en-US" sz="2600" b="1" i="1" dirty="0">
                <a:solidFill>
                  <a:srgbClr val="002D73"/>
                </a:solidFill>
              </a:rPr>
              <a:t>Coalition Surge Test (CST) </a:t>
            </a:r>
            <a:r>
              <a:rPr lang="en-US" sz="2600" dirty="0">
                <a:solidFill>
                  <a:srgbClr val="002D73"/>
                </a:solidFill>
              </a:rPr>
              <a:t>that:</a:t>
            </a:r>
          </a:p>
          <a:p>
            <a:pPr lvl="1"/>
            <a:r>
              <a:rPr lang="en-US" sz="2400" dirty="0">
                <a:solidFill>
                  <a:srgbClr val="002D73"/>
                </a:solidFill>
              </a:rPr>
              <a:t>Tests functional surge capacity and identifies gaps in surge planning</a:t>
            </a:r>
          </a:p>
          <a:p>
            <a:pPr lvl="1"/>
            <a:r>
              <a:rPr lang="en-US" sz="2400" dirty="0">
                <a:solidFill>
                  <a:srgbClr val="002D73"/>
                </a:solidFill>
              </a:rPr>
              <a:t>Tests ability to perform the tasks with existing on-site staff without excessive guidance or prompting</a:t>
            </a:r>
          </a:p>
          <a:p>
            <a:pPr lvl="1"/>
            <a:r>
              <a:rPr lang="en-US" sz="2400" dirty="0">
                <a:solidFill>
                  <a:srgbClr val="002D73"/>
                </a:solidFill>
              </a:rPr>
              <a:t>Tests if evacuating facility knows who to contact in evacuation scenario, and ability to reach partners on a moment’s notice</a:t>
            </a:r>
          </a:p>
          <a:p>
            <a:pPr marL="457200" lvl="1" indent="0">
              <a:buNone/>
            </a:pPr>
            <a:endParaRPr lang="en-US" sz="2000" dirty="0">
              <a:solidFill>
                <a:srgbClr val="002D73"/>
              </a:solidFill>
            </a:endParaRPr>
          </a:p>
        </p:txBody>
      </p:sp>
    </p:spTree>
    <p:extLst>
      <p:ext uri="{BB962C8B-B14F-4D97-AF65-F5344CB8AC3E}">
        <p14:creationId xmlns:p14="http://schemas.microsoft.com/office/powerpoint/2010/main" val="211938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Exercise Overview</a:t>
            </a:r>
          </a:p>
        </p:txBody>
      </p:sp>
      <p:sp>
        <p:nvSpPr>
          <p:cNvPr id="3" name="Content Placeholder 2"/>
          <p:cNvSpPr>
            <a:spLocks noGrp="1"/>
          </p:cNvSpPr>
          <p:nvPr>
            <p:ph idx="1"/>
          </p:nvPr>
        </p:nvSpPr>
        <p:spPr>
          <a:xfrm>
            <a:off x="457200" y="565608"/>
            <a:ext cx="8229600" cy="4028617"/>
          </a:xfrm>
        </p:spPr>
        <p:txBody>
          <a:bodyPr>
            <a:noAutofit/>
          </a:bodyPr>
          <a:lstStyle/>
          <a:p>
            <a:pPr marL="457200" lvl="1" indent="0">
              <a:buNone/>
            </a:pPr>
            <a:endParaRPr lang="en-US" sz="2000" dirty="0">
              <a:solidFill>
                <a:srgbClr val="002D73"/>
              </a:solidFill>
            </a:endParaRPr>
          </a:p>
          <a:p>
            <a:r>
              <a:rPr lang="en-US" sz="2600" dirty="0">
                <a:solidFill>
                  <a:srgbClr val="002D73"/>
                </a:solidFill>
              </a:rPr>
              <a:t>Conduct two (2) annual </a:t>
            </a:r>
            <a:r>
              <a:rPr lang="en-US" sz="2600" b="1" i="1" dirty="0">
                <a:solidFill>
                  <a:srgbClr val="002D73"/>
                </a:solidFill>
              </a:rPr>
              <a:t>Interoperable Communications Drills</a:t>
            </a:r>
            <a:r>
              <a:rPr lang="en-US" sz="2600" dirty="0">
                <a:solidFill>
                  <a:srgbClr val="002D73"/>
                </a:solidFill>
              </a:rPr>
              <a:t> that:</a:t>
            </a:r>
          </a:p>
          <a:p>
            <a:pPr lvl="1"/>
            <a:r>
              <a:rPr lang="en-US" sz="2400" dirty="0">
                <a:solidFill>
                  <a:srgbClr val="002060"/>
                </a:solidFill>
              </a:rPr>
              <a:t>Helps Health Emergency Preparedness Coalitions (HEPC) partners ensure that they have redundant forms of communication among their members. </a:t>
            </a:r>
          </a:p>
          <a:p>
            <a:pPr lvl="1"/>
            <a:r>
              <a:rPr lang="en-US" sz="2400" dirty="0">
                <a:solidFill>
                  <a:srgbClr val="002060"/>
                </a:solidFill>
              </a:rPr>
              <a:t>Refers to having multiple back-up communication modalities, and is critical to emergency preparedness planning. </a:t>
            </a:r>
          </a:p>
          <a:p>
            <a:pPr lvl="2"/>
            <a:r>
              <a:rPr lang="en-US" sz="2000" dirty="0">
                <a:solidFill>
                  <a:srgbClr val="002060"/>
                </a:solidFill>
              </a:rPr>
              <a:t>Cell phones, satellite phones, HAM radios, VOIP, HCS</a:t>
            </a:r>
          </a:p>
          <a:p>
            <a:pPr marL="457200" lvl="1" indent="0">
              <a:buNone/>
            </a:pPr>
            <a:endParaRPr lang="en-US" sz="2000" dirty="0">
              <a:solidFill>
                <a:srgbClr val="002D73"/>
              </a:solidFill>
            </a:endParaRPr>
          </a:p>
        </p:txBody>
      </p:sp>
      <p:grpSp>
        <p:nvGrpSpPr>
          <p:cNvPr id="4" name="Group 3">
            <a:extLst>
              <a:ext uri="{FF2B5EF4-FFF2-40B4-BE49-F238E27FC236}">
                <a16:creationId xmlns:a16="http://schemas.microsoft.com/office/drawing/2014/main" id="{216C099A-BD8B-432E-B27A-8D47C19E7522}"/>
              </a:ext>
            </a:extLst>
          </p:cNvPr>
          <p:cNvGrpSpPr/>
          <p:nvPr/>
        </p:nvGrpSpPr>
        <p:grpSpPr>
          <a:xfrm>
            <a:off x="6504495" y="476022"/>
            <a:ext cx="820148" cy="719793"/>
            <a:chOff x="1801345" y="1863327"/>
            <a:chExt cx="882732" cy="763667"/>
          </a:xfrm>
        </p:grpSpPr>
        <p:sp>
          <p:nvSpPr>
            <p:cNvPr id="5" name="Hexagon 4">
              <a:extLst>
                <a:ext uri="{FF2B5EF4-FFF2-40B4-BE49-F238E27FC236}">
                  <a16:creationId xmlns:a16="http://schemas.microsoft.com/office/drawing/2014/main" id="{48700856-B9B3-491A-B564-56B5238D7AEF}"/>
                </a:ext>
              </a:extLst>
            </p:cNvPr>
            <p:cNvSpPr/>
            <p:nvPr/>
          </p:nvSpPr>
          <p:spPr>
            <a:xfrm>
              <a:off x="1801345" y="1863327"/>
              <a:ext cx="882732" cy="763667"/>
            </a:xfrm>
            <a:prstGeom prst="hexagon">
              <a:avLst>
                <a:gd name="adj" fmla="val 28570"/>
                <a:gd name="vf" fmla="val 115470"/>
              </a:avLst>
            </a:prstGeom>
            <a:blipFill rotWithShape="0">
              <a:blip r:embed="rId2" cstate="print">
                <a:extLst>
                  <a:ext uri="{28A0092B-C50C-407E-A947-70E740481C1C}">
                    <a14:useLocalDpi xmlns:a14="http://schemas.microsoft.com/office/drawing/2010/main" val="0"/>
                  </a:ext>
                </a:extLst>
              </a:blip>
              <a:srcRect/>
              <a:stretch>
                <a:fillRect t="-15000" b="-15000"/>
              </a:stretch>
            </a:blipFill>
          </p:spPr>
          <p:style>
            <a:lnRef idx="2">
              <a:schemeClr val="lt1">
                <a:hueOff val="0"/>
                <a:satOff val="0"/>
                <a:lumOff val="0"/>
                <a:alphaOff val="0"/>
              </a:schemeClr>
            </a:lnRef>
            <a:fillRef idx="1">
              <a:scrgbClr r="0" g="0" b="0"/>
            </a:fillRef>
            <a:effectRef idx="0">
              <a:schemeClr val="accent5">
                <a:alpha val="90000"/>
                <a:hueOff val="0"/>
                <a:satOff val="0"/>
                <a:lumOff val="0"/>
                <a:alphaOff val="-24000"/>
              </a:schemeClr>
            </a:effectRef>
            <a:fontRef idx="minor">
              <a:schemeClr val="lt1"/>
            </a:fontRef>
          </p:style>
        </p:sp>
        <p:sp>
          <p:nvSpPr>
            <p:cNvPr id="6" name="Hexagon 4">
              <a:extLst>
                <a:ext uri="{FF2B5EF4-FFF2-40B4-BE49-F238E27FC236}">
                  <a16:creationId xmlns:a16="http://schemas.microsoft.com/office/drawing/2014/main" id="{BC742807-6002-48C3-9214-535114816714}"/>
                </a:ext>
              </a:extLst>
            </p:cNvPr>
            <p:cNvSpPr txBox="1"/>
            <p:nvPr/>
          </p:nvSpPr>
          <p:spPr>
            <a:xfrm>
              <a:off x="1947633" y="1989883"/>
              <a:ext cx="590156" cy="510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endParaRPr lang="en-US" sz="1200" b="1" kern="1200">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9408A313-193B-444C-BF9A-3829FF2D5B09}"/>
              </a:ext>
            </a:extLst>
          </p:cNvPr>
          <p:cNvGrpSpPr/>
          <p:nvPr/>
        </p:nvGrpSpPr>
        <p:grpSpPr>
          <a:xfrm>
            <a:off x="7427814" y="1248719"/>
            <a:ext cx="820148" cy="699632"/>
            <a:chOff x="2693903" y="1409701"/>
            <a:chExt cx="818354" cy="730455"/>
          </a:xfrm>
        </p:grpSpPr>
        <p:sp>
          <p:nvSpPr>
            <p:cNvPr id="8" name="Hexagon 7">
              <a:extLst>
                <a:ext uri="{FF2B5EF4-FFF2-40B4-BE49-F238E27FC236}">
                  <a16:creationId xmlns:a16="http://schemas.microsoft.com/office/drawing/2014/main" id="{E66DEF0D-6AB2-4475-94AC-8273B677E054}"/>
                </a:ext>
              </a:extLst>
            </p:cNvPr>
            <p:cNvSpPr/>
            <p:nvPr/>
          </p:nvSpPr>
          <p:spPr>
            <a:xfrm>
              <a:off x="2693903" y="1409701"/>
              <a:ext cx="818354" cy="730455"/>
            </a:xfrm>
            <a:prstGeom prst="hexagon">
              <a:avLst>
                <a:gd name="adj" fmla="val 28570"/>
                <a:gd name="vf" fmla="val 115470"/>
              </a:avLst>
            </a:prstGeom>
            <a:blipFill rotWithShape="0">
              <a:blip r:embed="rId3" cstate="print">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5">
                <a:alpha val="90000"/>
                <a:hueOff val="0"/>
                <a:satOff val="0"/>
                <a:lumOff val="0"/>
                <a:alphaOff val="-16000"/>
              </a:schemeClr>
            </a:effectRef>
            <a:fontRef idx="minor">
              <a:schemeClr val="lt1"/>
            </a:fontRef>
          </p:style>
        </p:sp>
        <p:sp>
          <p:nvSpPr>
            <p:cNvPr id="9" name="Hexagon 4">
              <a:extLst>
                <a:ext uri="{FF2B5EF4-FFF2-40B4-BE49-F238E27FC236}">
                  <a16:creationId xmlns:a16="http://schemas.microsoft.com/office/drawing/2014/main" id="{808BDEED-57A8-409E-83C1-13B46703B2FB}"/>
                </a:ext>
              </a:extLst>
            </p:cNvPr>
            <p:cNvSpPr txBox="1"/>
            <p:nvPr/>
          </p:nvSpPr>
          <p:spPr>
            <a:xfrm>
              <a:off x="2832347" y="1533274"/>
              <a:ext cx="541466" cy="4833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chemeClr val="tx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6CF2065A-E179-4437-B9BA-D097530C6C9B}"/>
              </a:ext>
            </a:extLst>
          </p:cNvPr>
          <p:cNvGrpSpPr/>
          <p:nvPr/>
        </p:nvGrpSpPr>
        <p:grpSpPr>
          <a:xfrm>
            <a:off x="7332687" y="786417"/>
            <a:ext cx="861361" cy="699632"/>
            <a:chOff x="2582741" y="469706"/>
            <a:chExt cx="939077" cy="763667"/>
          </a:xfrm>
        </p:grpSpPr>
        <p:sp>
          <p:nvSpPr>
            <p:cNvPr id="17" name="Hexagon 16">
              <a:extLst>
                <a:ext uri="{FF2B5EF4-FFF2-40B4-BE49-F238E27FC236}">
                  <a16:creationId xmlns:a16="http://schemas.microsoft.com/office/drawing/2014/main" id="{B63E0437-BA29-4ECC-AE36-E560F2BFB03B}"/>
                </a:ext>
              </a:extLst>
            </p:cNvPr>
            <p:cNvSpPr/>
            <p:nvPr/>
          </p:nvSpPr>
          <p:spPr>
            <a:xfrm>
              <a:off x="2582741" y="469706"/>
              <a:ext cx="939077" cy="763667"/>
            </a:xfrm>
            <a:prstGeom prst="hexagon">
              <a:avLst>
                <a:gd name="adj" fmla="val 28570"/>
                <a:gd name="vf" fmla="val 115470"/>
              </a:avLst>
            </a:prstGeom>
            <a:blipFill rotWithShape="0">
              <a:blip r:embed="rId4" cstate="print">
                <a:extLst>
                  <a:ext uri="{28A0092B-C50C-407E-A947-70E740481C1C}">
                    <a14:useLocalDpi xmlns:a14="http://schemas.microsoft.com/office/drawing/2010/main" val="0"/>
                  </a:ext>
                </a:extLst>
              </a:blip>
              <a:srcRect/>
              <a:stretch>
                <a:fillRect l="-4000" r="-4000"/>
              </a:stretch>
            </a:blipFill>
          </p:spPr>
          <p:style>
            <a:lnRef idx="2">
              <a:schemeClr val="lt1">
                <a:hueOff val="0"/>
                <a:satOff val="0"/>
                <a:lumOff val="0"/>
                <a:alphaOff val="0"/>
              </a:schemeClr>
            </a:lnRef>
            <a:fillRef idx="1">
              <a:scrgbClr r="0" g="0" b="0"/>
            </a:fillRef>
            <a:effectRef idx="0">
              <a:schemeClr val="accent5">
                <a:alpha val="90000"/>
                <a:hueOff val="0"/>
                <a:satOff val="0"/>
                <a:lumOff val="0"/>
                <a:alphaOff val="-8000"/>
              </a:schemeClr>
            </a:effectRef>
            <a:fontRef idx="minor">
              <a:schemeClr val="lt1"/>
            </a:fontRef>
          </p:style>
        </p:sp>
        <p:sp>
          <p:nvSpPr>
            <p:cNvPr id="18" name="Hexagon 4">
              <a:extLst>
                <a:ext uri="{FF2B5EF4-FFF2-40B4-BE49-F238E27FC236}">
                  <a16:creationId xmlns:a16="http://schemas.microsoft.com/office/drawing/2014/main" id="{4099F831-51F9-4874-96A5-C829C2C20E22}"/>
                </a:ext>
              </a:extLst>
            </p:cNvPr>
            <p:cNvSpPr txBox="1"/>
            <p:nvPr/>
          </p:nvSpPr>
          <p:spPr>
            <a:xfrm>
              <a:off x="2733724" y="592487"/>
              <a:ext cx="637111" cy="5181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b="1" kern="1200">
                <a:latin typeface="Arial" panose="020B0604020202020204" pitchFamily="34" charset="0"/>
                <a:cs typeface="Arial" panose="020B0604020202020204" pitchFamily="34" charset="0"/>
              </a:endParaRPr>
            </a:p>
            <a:p>
              <a:pPr marL="0" lvl="0" indent="0" algn="ctr" defTabSz="311150">
                <a:lnSpc>
                  <a:spcPct val="90000"/>
                </a:lnSpc>
                <a:spcBef>
                  <a:spcPct val="0"/>
                </a:spcBef>
                <a:spcAft>
                  <a:spcPct val="35000"/>
                </a:spcAft>
                <a:buNone/>
              </a:pPr>
              <a:endParaRPr lang="en-US" sz="700" b="1" kern="1200">
                <a:latin typeface="Arial" panose="020B0604020202020204" pitchFamily="34" charset="0"/>
                <a:cs typeface="Arial" panose="020B0604020202020204" pitchFamily="34" charset="0"/>
              </a:endParaRPr>
            </a:p>
            <a:p>
              <a:pPr marL="0" lvl="0" indent="0" algn="ctr" defTabSz="311150">
                <a:lnSpc>
                  <a:spcPct val="90000"/>
                </a:lnSpc>
                <a:spcBef>
                  <a:spcPct val="0"/>
                </a:spcBef>
                <a:spcAft>
                  <a:spcPct val="35000"/>
                </a:spcAft>
                <a:buNone/>
              </a:pPr>
              <a:endParaRPr lang="en-US" sz="1200" b="1" kern="1200">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AC3002C0-94E3-4CB9-9A8F-385C755615CB}"/>
              </a:ext>
            </a:extLst>
          </p:cNvPr>
          <p:cNvGrpSpPr/>
          <p:nvPr/>
        </p:nvGrpSpPr>
        <p:grpSpPr>
          <a:xfrm>
            <a:off x="6800067" y="1037147"/>
            <a:ext cx="820148" cy="730455"/>
            <a:chOff x="1801345" y="0"/>
            <a:chExt cx="882732" cy="763667"/>
          </a:xfrm>
        </p:grpSpPr>
        <p:sp>
          <p:nvSpPr>
            <p:cNvPr id="20" name="Hexagon 19">
              <a:extLst>
                <a:ext uri="{FF2B5EF4-FFF2-40B4-BE49-F238E27FC236}">
                  <a16:creationId xmlns:a16="http://schemas.microsoft.com/office/drawing/2014/main" id="{DB289223-CF75-475D-A456-801E6E875D5E}"/>
                </a:ext>
              </a:extLst>
            </p:cNvPr>
            <p:cNvSpPr/>
            <p:nvPr/>
          </p:nvSpPr>
          <p:spPr>
            <a:xfrm>
              <a:off x="1801345" y="0"/>
              <a:ext cx="882732" cy="763667"/>
            </a:xfrm>
            <a:prstGeom prst="hexagon">
              <a:avLst>
                <a:gd name="adj" fmla="val 28570"/>
                <a:gd name="vf" fmla="val 115470"/>
              </a:avLst>
            </a:prstGeom>
            <a:blipFill rotWithShape="0">
              <a:blip r:embed="rId5" cstate="print">
                <a:extLst>
                  <a:ext uri="{28A0092B-C50C-407E-A947-70E740481C1C}">
                    <a14:useLocalDpi xmlns:a14="http://schemas.microsoft.com/office/drawing/2010/main" val="0"/>
                  </a:ext>
                </a:extLst>
              </a:blip>
              <a:srcRect/>
              <a:stretch>
                <a:fillRect l="-21000" r="-21000"/>
              </a:stretch>
            </a:blipFill>
          </p:spPr>
          <p:style>
            <a:lnRef idx="2">
              <a:schemeClr val="lt1">
                <a:hueOff val="0"/>
                <a:satOff val="0"/>
                <a:lumOff val="0"/>
                <a:alphaOff val="0"/>
              </a:schemeClr>
            </a:lnRef>
            <a:fillRef idx="1">
              <a:scrgbClr r="0" g="0" b="0"/>
            </a:fillRef>
            <a:effectRef idx="0">
              <a:schemeClr val="accent5">
                <a:alpha val="90000"/>
                <a:hueOff val="0"/>
                <a:satOff val="0"/>
                <a:lumOff val="0"/>
                <a:alphaOff val="0"/>
              </a:schemeClr>
            </a:effectRef>
            <a:fontRef idx="minor">
              <a:schemeClr val="lt1"/>
            </a:fontRef>
          </p:style>
        </p:sp>
        <p:sp>
          <p:nvSpPr>
            <p:cNvPr id="21" name="Hexagon 4">
              <a:extLst>
                <a:ext uri="{FF2B5EF4-FFF2-40B4-BE49-F238E27FC236}">
                  <a16:creationId xmlns:a16="http://schemas.microsoft.com/office/drawing/2014/main" id="{CB0F371B-5FAB-44FA-BF50-6118B3AF0418}"/>
                </a:ext>
              </a:extLst>
            </p:cNvPr>
            <p:cNvSpPr txBox="1"/>
            <p:nvPr/>
          </p:nvSpPr>
          <p:spPr>
            <a:xfrm>
              <a:off x="1947633" y="126556"/>
              <a:ext cx="590156" cy="510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chemeClr val="tx1"/>
                </a:solidFill>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74A34C31-7E82-43BC-A91A-6E9D939BD87C}"/>
              </a:ext>
            </a:extLst>
          </p:cNvPr>
          <p:cNvGrpSpPr/>
          <p:nvPr/>
        </p:nvGrpSpPr>
        <p:grpSpPr>
          <a:xfrm>
            <a:off x="7142209" y="363888"/>
            <a:ext cx="863512" cy="510555"/>
            <a:chOff x="946856" y="1536701"/>
            <a:chExt cx="895567" cy="553704"/>
          </a:xfrm>
        </p:grpSpPr>
        <p:sp>
          <p:nvSpPr>
            <p:cNvPr id="23" name="Hexagon 22">
              <a:extLst>
                <a:ext uri="{FF2B5EF4-FFF2-40B4-BE49-F238E27FC236}">
                  <a16:creationId xmlns:a16="http://schemas.microsoft.com/office/drawing/2014/main" id="{83D829F4-BD45-4CB7-B315-3C248D6DBF01}"/>
                </a:ext>
              </a:extLst>
            </p:cNvPr>
            <p:cNvSpPr/>
            <p:nvPr/>
          </p:nvSpPr>
          <p:spPr>
            <a:xfrm>
              <a:off x="946856" y="1536701"/>
              <a:ext cx="895567" cy="553704"/>
            </a:xfrm>
            <a:prstGeom prst="hexagon">
              <a:avLst>
                <a:gd name="adj" fmla="val 28570"/>
                <a:gd name="vf" fmla="val 115470"/>
              </a:avLst>
            </a:prstGeom>
            <a:blipFill rotWithShape="0">
              <a:blip r:embed="rId6"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5">
                <a:alpha val="90000"/>
                <a:hueOff val="0"/>
                <a:satOff val="0"/>
                <a:lumOff val="0"/>
                <a:alphaOff val="-32000"/>
              </a:schemeClr>
            </a:effectRef>
            <a:fontRef idx="minor">
              <a:schemeClr val="lt1"/>
            </a:fontRef>
          </p:style>
        </p:sp>
        <p:sp>
          <p:nvSpPr>
            <p:cNvPr id="24" name="Hexagon 4">
              <a:extLst>
                <a:ext uri="{FF2B5EF4-FFF2-40B4-BE49-F238E27FC236}">
                  <a16:creationId xmlns:a16="http://schemas.microsoft.com/office/drawing/2014/main" id="{E63F0692-0132-4BB5-AF4D-B0D6E9D04D51}"/>
                </a:ext>
              </a:extLst>
            </p:cNvPr>
            <p:cNvSpPr txBox="1"/>
            <p:nvPr/>
          </p:nvSpPr>
          <p:spPr>
            <a:xfrm>
              <a:off x="1074218" y="1615445"/>
              <a:ext cx="640843" cy="396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50597417"/>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F86441-E60D-4495-9820-50FFC7B27329}">
  <ds:schemaRefs>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d7ba0638-ee3c-42f0-be76-41efb289a28a"/>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D5EBFF1-1AC8-41C7-A2AD-72D9C59AE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73712F-8FAF-4E78-8CC0-FB8B33919E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49804</TotalTime>
  <Words>1301</Words>
  <Application>Microsoft Office PowerPoint</Application>
  <PresentationFormat>On-screen Show (16:9)</PresentationFormat>
  <Paragraphs>204</Paragraphs>
  <Slides>34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MS PGothic</vt:lpstr>
      <vt:lpstr>Arial</vt:lpstr>
      <vt:lpstr>Calibri</vt:lpstr>
      <vt:lpstr>Times New Roman</vt:lpstr>
      <vt:lpstr>Cover Master</vt:lpstr>
      <vt:lpstr>Section Master</vt:lpstr>
      <vt:lpstr>2_Custom Design</vt:lpstr>
      <vt:lpstr>PowerPoint Presentation</vt:lpstr>
      <vt:lpstr>PowerPoint Presentation</vt:lpstr>
      <vt:lpstr>Reminders</vt:lpstr>
      <vt:lpstr>Briefing Objectives</vt:lpstr>
      <vt:lpstr>Capabilities To Be Tested</vt:lpstr>
      <vt:lpstr>Capabilities</vt:lpstr>
      <vt:lpstr>Overview of Required Exercises</vt:lpstr>
      <vt:lpstr>Exercise Overview</vt:lpstr>
      <vt:lpstr>Exercise Overview</vt:lpstr>
      <vt:lpstr>Exercise Overview</vt:lpstr>
      <vt:lpstr>Exercise Overview</vt:lpstr>
      <vt:lpstr>Coalition Surge Test</vt:lpstr>
      <vt:lpstr>Coalition Surge Test - Final Objectives</vt:lpstr>
      <vt:lpstr>Coalition Surge Test - Final Objectives</vt:lpstr>
      <vt:lpstr>Coalition Surge Test - Final Objectives</vt:lpstr>
      <vt:lpstr>Coalition Surge Test - Final Objectives</vt:lpstr>
      <vt:lpstr>Coalition Surge Test - Final Objectives</vt:lpstr>
      <vt:lpstr>Coalition Surge Test - Final Objectives</vt:lpstr>
      <vt:lpstr>Coalition Surge Test - Final Objectives</vt:lpstr>
      <vt:lpstr>Coalition Surge Test - Final Objectives</vt:lpstr>
      <vt:lpstr>Medical Countermeasure 3-of-3 Drills</vt:lpstr>
      <vt:lpstr>Medical Countermeasure 3-of-3 Drills -Final Objectives</vt:lpstr>
      <vt:lpstr>Medical Countermeasure 3-of-3 Drills -Final Objectives</vt:lpstr>
      <vt:lpstr>Interoperable Communications</vt:lpstr>
      <vt:lpstr>Interoperable Communications Drills - Final Objectives</vt:lpstr>
      <vt:lpstr>Information Sharing for  Situational Awareness (IOC Drill #2)</vt:lpstr>
      <vt:lpstr>Exercise Scenarios </vt:lpstr>
      <vt:lpstr>Exercise Participants</vt:lpstr>
      <vt:lpstr>Exercise Schedule</vt:lpstr>
      <vt:lpstr>Exercise Conduct</vt:lpstr>
      <vt:lpstr>Exercise Roles</vt:lpstr>
      <vt:lpstr>IOC Exercise Algorithm</vt:lpstr>
      <vt:lpstr>Final Reminders</vt:lpstr>
      <vt:lpstr>Questions?  Pat Anders  patricia.anders@health.ny.gov </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Anders, Patricia E (HEALTH)</cp:lastModifiedBy>
  <cp:revision>196</cp:revision>
  <cp:lastPrinted>2016-09-16T19:12:25Z</cp:lastPrinted>
  <dcterms:created xsi:type="dcterms:W3CDTF">2014-12-09T18:34:34Z</dcterms:created>
  <dcterms:modified xsi:type="dcterms:W3CDTF">2019-02-05T14:01:01Z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